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sldIdLst>
    <p:sldId id="267" r:id="rId6"/>
    <p:sldId id="266" r:id="rId7"/>
    <p:sldId id="280" r:id="rId8"/>
    <p:sldId id="265" r:id="rId9"/>
    <p:sldId id="264" r:id="rId10"/>
    <p:sldId id="263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335" r:id="rId20"/>
    <p:sldId id="276" r:id="rId21"/>
    <p:sldId id="277" r:id="rId22"/>
    <p:sldId id="278" r:id="rId23"/>
    <p:sldId id="279" r:id="rId24"/>
    <p:sldId id="334" r:id="rId25"/>
    <p:sldId id="281" r:id="rId26"/>
    <p:sldId id="333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2" r:id="rId36"/>
    <p:sldId id="291" r:id="rId37"/>
    <p:sldId id="290" r:id="rId38"/>
    <p:sldId id="293" r:id="rId39"/>
    <p:sldId id="294" r:id="rId40"/>
    <p:sldId id="295" r:id="rId41"/>
    <p:sldId id="296" r:id="rId42"/>
    <p:sldId id="297" r:id="rId43"/>
    <p:sldId id="337" r:id="rId44"/>
    <p:sldId id="338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36" r:id="rId56"/>
    <p:sldId id="308" r:id="rId57"/>
    <p:sldId id="309" r:id="rId58"/>
    <p:sldId id="31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18" r:id="rId72"/>
    <p:sldId id="311" r:id="rId73"/>
    <p:sldId id="312" r:id="rId74"/>
    <p:sldId id="313" r:id="rId75"/>
    <p:sldId id="315" r:id="rId76"/>
    <p:sldId id="316" r:id="rId77"/>
    <p:sldId id="314" r:id="rId78"/>
    <p:sldId id="317" r:id="rId79"/>
    <p:sldId id="319" r:id="rId80"/>
    <p:sldId id="320" r:id="rId81"/>
    <p:sldId id="339" r:id="rId8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94" autoAdjust="0"/>
  </p:normalViewPr>
  <p:slideViewPr>
    <p:cSldViewPr>
      <p:cViewPr>
        <p:scale>
          <a:sx n="81" d="100"/>
          <a:sy n="81" d="100"/>
        </p:scale>
        <p:origin x="-1242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slide" Target="slides/slide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3568" y="476672"/>
            <a:ext cx="6622504" cy="1080120"/>
          </a:xfrm>
        </p:spPr>
        <p:txBody>
          <a:bodyPr/>
          <a:lstStyle>
            <a:lvl1pPr algn="l">
              <a:defRPr b="1" baseline="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Titel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1628800"/>
            <a:ext cx="6624736" cy="453650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Tekst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83568" y="6356350"/>
            <a:ext cx="2133600" cy="365125"/>
          </a:xfrm>
        </p:spPr>
        <p:txBody>
          <a:bodyPr/>
          <a:lstStyle>
            <a:lvl1pPr>
              <a:defRPr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4E0A92D-BA2E-42A6-9864-A51B7FEB55A5}" type="datetimeFigureOut">
              <a:rPr lang="nl-NL" smtClean="0"/>
              <a:pPr/>
              <a:t>15-9-2015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4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E0A92D-BA2E-42A6-9864-A51B7FEB55A5}" type="datetimeFigureOut">
              <a:rPr lang="nl-NL" smtClean="0"/>
              <a:pPr/>
              <a:t>15-9-2015</a:t>
            </a:fld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8F93AF-D00A-44DE-944C-9BB4F281EF83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472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A92D-BA2E-42A6-9864-A51B7FEB55A5}" type="datetimeFigureOut">
              <a:rPr lang="nl-NL" smtClean="0"/>
              <a:pPr/>
              <a:t>15-9-2015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8F93AF-D00A-44DE-944C-9BB4F281EF83}" type="slidenum">
              <a:rPr lang="nl-NL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 presentatie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916832"/>
            <a:ext cx="7139136" cy="4209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0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4E0A92D-BA2E-42A6-9864-A51B7FEB55A5}" type="datetimeFigureOut">
              <a:rPr lang="nl-NL" smtClean="0"/>
              <a:pPr/>
              <a:t>15-9-2015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15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291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rgbClr val="46291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Onderhouden houtachtige beplantingen.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47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ga je snoeien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780928"/>
            <a:ext cx="7139136" cy="3345235"/>
          </a:xfrm>
        </p:spPr>
        <p:txBody>
          <a:bodyPr/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/>
              <a:buChar char="§"/>
              <a:tabLst>
                <a:tab pos="228600" algn="l"/>
              </a:tabLst>
            </a:pPr>
            <a:r>
              <a:rPr lang="en-US" dirty="0" err="1" smtClean="0">
                <a:latin typeface="Arial"/>
                <a:ea typeface="Arial"/>
                <a:cs typeface="Times New Roman"/>
              </a:rPr>
              <a:t>Wat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voor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soort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heester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ga</a:t>
            </a:r>
            <a:r>
              <a:rPr lang="en-US" dirty="0">
                <a:latin typeface="Arial"/>
                <a:ea typeface="Arial"/>
                <a:cs typeface="Times New Roman"/>
              </a:rPr>
              <a:t> je </a:t>
            </a:r>
            <a:r>
              <a:rPr lang="en-US" dirty="0" err="1">
                <a:latin typeface="Arial"/>
                <a:ea typeface="Arial"/>
                <a:cs typeface="Times New Roman"/>
              </a:rPr>
              <a:t>snoeien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?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endParaRPr lang="nl-NL" sz="2400" dirty="0">
              <a:latin typeface="Calibri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/>
              <a:buChar char="§"/>
              <a:tabLst>
                <a:tab pos="228600" algn="l"/>
              </a:tabLst>
            </a:pPr>
            <a:r>
              <a:rPr lang="en-US" dirty="0" err="1" smtClean="0">
                <a:latin typeface="Arial"/>
                <a:ea typeface="Arial"/>
                <a:cs typeface="Times New Roman"/>
              </a:rPr>
              <a:t>Wat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 </a:t>
            </a:r>
            <a:r>
              <a:rPr lang="en-US" dirty="0">
                <a:latin typeface="Arial"/>
                <a:ea typeface="Arial"/>
                <a:cs typeface="Times New Roman"/>
              </a:rPr>
              <a:t>is </a:t>
            </a:r>
            <a:r>
              <a:rPr lang="en-US" dirty="0" err="1">
                <a:latin typeface="Arial"/>
                <a:ea typeface="Arial"/>
                <a:cs typeface="Times New Roman"/>
              </a:rPr>
              <a:t>precies</a:t>
            </a:r>
            <a:r>
              <a:rPr lang="en-US" dirty="0">
                <a:latin typeface="Arial"/>
                <a:ea typeface="Arial"/>
                <a:cs typeface="Times New Roman"/>
              </a:rPr>
              <a:t> de </a:t>
            </a:r>
            <a:r>
              <a:rPr lang="en-US" dirty="0" err="1">
                <a:latin typeface="Arial"/>
                <a:ea typeface="Arial"/>
                <a:cs typeface="Times New Roman"/>
              </a:rPr>
              <a:t>sierwaarde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ervan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Wingdings"/>
              <a:buChar char="§"/>
              <a:tabLst>
                <a:tab pos="228600" algn="l"/>
              </a:tabLst>
            </a:pPr>
            <a:endParaRPr lang="en-US" sz="2400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sz="2400" dirty="0" smtClean="0">
                <a:latin typeface="Arial"/>
                <a:ea typeface="Calibri"/>
                <a:cs typeface="Times New Roman"/>
              </a:rPr>
              <a:t>	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Als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je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ze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kent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weet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je hoe je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ze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moet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snoeien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.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2430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Verschillende sierheesters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Bloemheesters hebben bloemen aan;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	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scheuten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	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twijgen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	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takken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569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Scheuten en twijgen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832"/>
            <a:ext cx="8219256" cy="4209331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i="1" dirty="0" err="1"/>
              <a:t>scheut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uitloper</a:t>
            </a:r>
            <a:r>
              <a:rPr lang="en-US" dirty="0"/>
              <a:t> van de plant.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scheut</a:t>
            </a:r>
            <a:r>
              <a:rPr lang="en-US" dirty="0"/>
              <a:t> is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zacht</a:t>
            </a:r>
            <a:r>
              <a:rPr lang="en-US" dirty="0"/>
              <a:t>: </a:t>
            </a:r>
            <a:r>
              <a:rPr lang="en-US" dirty="0" err="1"/>
              <a:t>hij</a:t>
            </a:r>
            <a:r>
              <a:rPr lang="en-US" dirty="0"/>
              <a:t> is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kruidachtig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i="1" dirty="0" err="1"/>
              <a:t>twijg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dunne</a:t>
            </a:r>
            <a:r>
              <a:rPr lang="en-US" dirty="0"/>
              <a:t>, </a:t>
            </a:r>
            <a:r>
              <a:rPr lang="en-US" dirty="0" err="1"/>
              <a:t>buigzame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.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twijg</a:t>
            </a:r>
            <a:r>
              <a:rPr lang="en-US" dirty="0"/>
              <a:t> is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jong</a:t>
            </a:r>
            <a:r>
              <a:rPr lang="en-US" dirty="0"/>
              <a:t>.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zijtakken</a:t>
            </a:r>
            <a:r>
              <a:rPr lang="en-US" dirty="0"/>
              <a:t>.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31960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scheutbloeiers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waarvan</a:t>
            </a:r>
            <a:r>
              <a:rPr lang="en-US" dirty="0"/>
              <a:t> de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, </a:t>
            </a:r>
            <a:r>
              <a:rPr lang="en-US" dirty="0" err="1"/>
              <a:t>noem</a:t>
            </a:r>
            <a:r>
              <a:rPr lang="en-US" dirty="0"/>
              <a:t> je</a:t>
            </a:r>
            <a:endParaRPr lang="nl-NL" dirty="0"/>
          </a:p>
          <a:p>
            <a:r>
              <a:rPr lang="en-US" i="1" dirty="0" err="1"/>
              <a:t>scheutbloeiers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bloei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 smtClean="0"/>
              <a:t>snoeien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>
                <a:latin typeface="Arial"/>
                <a:ea typeface="Arial"/>
              </a:rPr>
              <a:t>vlak</a:t>
            </a:r>
            <a:r>
              <a:rPr lang="en-US" dirty="0">
                <a:latin typeface="Arial"/>
                <a:ea typeface="Arial"/>
              </a:rPr>
              <a:t> </a:t>
            </a:r>
            <a:r>
              <a:rPr lang="en-US" dirty="0" err="1">
                <a:latin typeface="Arial"/>
                <a:ea typeface="Arial"/>
              </a:rPr>
              <a:t>boven</a:t>
            </a:r>
            <a:r>
              <a:rPr lang="en-US" dirty="0">
                <a:latin typeface="Arial"/>
                <a:ea typeface="Arial"/>
              </a:rPr>
              <a:t> de </a:t>
            </a:r>
            <a:r>
              <a:rPr lang="en-US" dirty="0" err="1">
                <a:latin typeface="Arial"/>
                <a:ea typeface="Arial"/>
              </a:rPr>
              <a:t>grond</a:t>
            </a:r>
            <a:r>
              <a:rPr lang="en-US" dirty="0">
                <a:latin typeface="Arial"/>
                <a:ea typeface="Arial"/>
              </a:rPr>
              <a:t> </a:t>
            </a:r>
            <a:r>
              <a:rPr lang="en-US" dirty="0" err="1" smtClean="0">
                <a:latin typeface="Arial"/>
                <a:ea typeface="Arial"/>
              </a:rPr>
              <a:t>afknippen</a:t>
            </a:r>
            <a:r>
              <a:rPr lang="en-US" dirty="0" smtClean="0">
                <a:latin typeface="Arial"/>
                <a:ea typeface="Arial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Het </a:t>
            </a:r>
            <a:r>
              <a:rPr lang="en-US" dirty="0" err="1"/>
              <a:t>volgende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 smtClean="0"/>
              <a:t>scheuten</a:t>
            </a:r>
            <a:r>
              <a:rPr lang="en-US" dirty="0" smtClean="0"/>
              <a:t> </a:t>
            </a:r>
            <a:r>
              <a:rPr lang="en-US" dirty="0" err="1" smtClean="0"/>
              <a:t>waaraan</a:t>
            </a:r>
            <a:r>
              <a:rPr lang="en-US" dirty="0" smtClean="0"/>
              <a:t> de </a:t>
            </a:r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bloemen</a:t>
            </a:r>
            <a:r>
              <a:rPr lang="en-US" dirty="0" smtClean="0"/>
              <a:t> </a:t>
            </a:r>
            <a:r>
              <a:rPr lang="en-US" dirty="0" err="1" smtClean="0"/>
              <a:t>komen</a:t>
            </a:r>
            <a:r>
              <a:rPr lang="en-US" dirty="0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9271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scheutbloeiers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Voorbeelden zijn;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Lavandula</a:t>
            </a:r>
            <a:r>
              <a:rPr lang="nl-NL" dirty="0" smtClean="0"/>
              <a:t> 	 lavendel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Rosa		 roos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Buddleia</a:t>
            </a:r>
            <a:r>
              <a:rPr lang="nl-NL" dirty="0" smtClean="0"/>
              <a:t>	 vlinderstruik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3590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801521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442595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09620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Twijgbloeiers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832"/>
            <a:ext cx="7139136" cy="4536504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waarbij</a:t>
            </a:r>
            <a:r>
              <a:rPr lang="en-US" dirty="0"/>
              <a:t> de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twijgen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, </a:t>
            </a:r>
            <a:r>
              <a:rPr lang="en-US" dirty="0" err="1"/>
              <a:t>noem</a:t>
            </a:r>
            <a:r>
              <a:rPr lang="en-US" dirty="0"/>
              <a:t> je</a:t>
            </a:r>
            <a:endParaRPr lang="nl-NL" dirty="0"/>
          </a:p>
          <a:p>
            <a:r>
              <a:rPr lang="en-US" i="1" dirty="0" err="1"/>
              <a:t>twijgbloeiers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B</a:t>
            </a:r>
            <a:r>
              <a:rPr lang="en-US" dirty="0" err="1" smtClean="0"/>
              <a:t>ij</a:t>
            </a:r>
            <a:r>
              <a:rPr lang="en-US" dirty="0" smtClean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twijgbloeier</a:t>
            </a:r>
            <a:r>
              <a:rPr lang="en-US" dirty="0"/>
              <a:t> </a:t>
            </a:r>
            <a:r>
              <a:rPr lang="en-US" dirty="0" err="1"/>
              <a:t>nooit</a:t>
            </a:r>
            <a:r>
              <a:rPr lang="en-US" dirty="0"/>
              <a:t> de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snoeien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Die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namelijk</a:t>
            </a:r>
            <a:r>
              <a:rPr lang="en-US" dirty="0"/>
              <a:t> </a:t>
            </a:r>
            <a:r>
              <a:rPr lang="en-US" dirty="0" err="1"/>
              <a:t>twijgen</a:t>
            </a:r>
            <a:r>
              <a:rPr lang="en-US" dirty="0"/>
              <a:t>. 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Dan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pas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 smtClean="0"/>
              <a:t>aan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/>
                <a:ea typeface="Arial"/>
              </a:rPr>
              <a:t>Pas </a:t>
            </a:r>
            <a:r>
              <a:rPr lang="en-US" dirty="0" err="1">
                <a:latin typeface="Arial"/>
                <a:ea typeface="Arial"/>
              </a:rPr>
              <a:t>als</a:t>
            </a:r>
            <a:r>
              <a:rPr lang="en-US" dirty="0">
                <a:latin typeface="Arial"/>
                <a:ea typeface="Arial"/>
              </a:rPr>
              <a:t> de </a:t>
            </a:r>
            <a:r>
              <a:rPr lang="en-US" dirty="0" err="1">
                <a:latin typeface="Arial"/>
                <a:ea typeface="Arial"/>
              </a:rPr>
              <a:t>bloemen</a:t>
            </a:r>
            <a:r>
              <a:rPr lang="en-US" dirty="0">
                <a:latin typeface="Arial"/>
                <a:ea typeface="Arial"/>
              </a:rPr>
              <a:t> </a:t>
            </a:r>
            <a:r>
              <a:rPr lang="en-US" dirty="0" err="1">
                <a:latin typeface="Arial"/>
                <a:ea typeface="Arial"/>
              </a:rPr>
              <a:t>uitgebloeid</a:t>
            </a:r>
            <a:r>
              <a:rPr lang="en-US" dirty="0">
                <a:latin typeface="Arial"/>
                <a:ea typeface="Arial"/>
              </a:rPr>
              <a:t> </a:t>
            </a:r>
            <a:r>
              <a:rPr lang="en-US" dirty="0" err="1">
                <a:latin typeface="Arial"/>
                <a:ea typeface="Arial"/>
              </a:rPr>
              <a:t>zijn</a:t>
            </a:r>
            <a:r>
              <a:rPr lang="en-US" dirty="0">
                <a:latin typeface="Arial"/>
                <a:ea typeface="Arial"/>
              </a:rPr>
              <a:t>, </a:t>
            </a:r>
            <a:r>
              <a:rPr lang="en-US" dirty="0" err="1">
                <a:latin typeface="Arial"/>
                <a:ea typeface="Arial"/>
              </a:rPr>
              <a:t>snoei</a:t>
            </a:r>
            <a:r>
              <a:rPr lang="en-US" dirty="0">
                <a:latin typeface="Arial"/>
                <a:ea typeface="Arial"/>
              </a:rPr>
              <a:t> je de </a:t>
            </a:r>
            <a:r>
              <a:rPr lang="en-US" dirty="0" err="1">
                <a:latin typeface="Arial"/>
                <a:ea typeface="Arial"/>
              </a:rPr>
              <a:t>twijgen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1056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twijgbloeiers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Prunus </a:t>
            </a:r>
            <a:r>
              <a:rPr lang="nl-NL" dirty="0" err="1" smtClean="0"/>
              <a:t>triloba</a:t>
            </a:r>
            <a:r>
              <a:rPr lang="nl-NL" dirty="0" smtClean="0"/>
              <a:t>	 amandelboompje</a:t>
            </a:r>
          </a:p>
          <a:p>
            <a:r>
              <a:rPr lang="nl-NL" dirty="0" smtClean="0"/>
              <a:t>Forsythia		  bloeiend hout</a:t>
            </a:r>
          </a:p>
          <a:p>
            <a:r>
              <a:rPr lang="nl-NL" dirty="0" smtClean="0"/>
              <a:t>Ribes			  ribes</a:t>
            </a:r>
          </a:p>
          <a:p>
            <a:r>
              <a:rPr lang="nl-NL" dirty="0" err="1" smtClean="0"/>
              <a:t>Syringa</a:t>
            </a:r>
            <a:r>
              <a:rPr lang="nl-NL" dirty="0" smtClean="0"/>
              <a:t>		  sering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6978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takbloeiers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832"/>
            <a:ext cx="7139136" cy="4536504"/>
          </a:xfrm>
        </p:spPr>
        <p:txBody>
          <a:bodyPr>
            <a:normAutofit/>
          </a:bodyPr>
          <a:lstStyle/>
          <a:p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waarbij</a:t>
            </a:r>
            <a:r>
              <a:rPr lang="en-US" dirty="0"/>
              <a:t> de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takken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, </a:t>
            </a:r>
            <a:r>
              <a:rPr lang="en-US" dirty="0" err="1"/>
              <a:t>noem</a:t>
            </a:r>
            <a:r>
              <a:rPr lang="en-US" dirty="0"/>
              <a:t> je</a:t>
            </a:r>
            <a:endParaRPr lang="nl-NL" dirty="0"/>
          </a:p>
          <a:p>
            <a:r>
              <a:rPr lang="en-US" i="1" dirty="0" err="1"/>
              <a:t>takbloeiers</a:t>
            </a:r>
            <a:r>
              <a:rPr lang="en-US" dirty="0" smtClean="0"/>
              <a:t>.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takbloeiers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 de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tak</a:t>
            </a:r>
            <a:r>
              <a:rPr lang="en-US" dirty="0"/>
              <a:t>. 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 smtClean="0"/>
              <a:t>Takbloeiers</a:t>
            </a:r>
            <a:r>
              <a:rPr lang="en-US" dirty="0" smtClean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gesnoeid</a:t>
            </a:r>
            <a:r>
              <a:rPr lang="en-US" dirty="0"/>
              <a:t>. 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</a:t>
            </a:r>
            <a:r>
              <a:rPr lang="en-US" dirty="0" err="1"/>
              <a:t>uitgedund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5632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takbloeiers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Pyracantha</a:t>
            </a:r>
            <a:r>
              <a:rPr lang="nl-NL" dirty="0" smtClean="0"/>
              <a:t>		vuurdoorn</a:t>
            </a:r>
          </a:p>
          <a:p>
            <a:r>
              <a:rPr lang="nl-NL" dirty="0" err="1" smtClean="0"/>
              <a:t>Chaenomeles</a:t>
            </a:r>
            <a:r>
              <a:rPr lang="nl-NL" dirty="0" smtClean="0"/>
              <a:t>	</a:t>
            </a:r>
            <a:r>
              <a:rPr lang="nl-NL" dirty="0" err="1" smtClean="0"/>
              <a:t>sierkwee</a:t>
            </a:r>
            <a:endParaRPr lang="nl-NL" dirty="0" smtClean="0"/>
          </a:p>
          <a:p>
            <a:r>
              <a:rPr lang="nl-NL" dirty="0" smtClean="0"/>
              <a:t>Hamamelis		toverhazelaar.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033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Functie van de beplanting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Bosplantsoen</a:t>
            </a:r>
            <a:r>
              <a:rPr lang="nl-NL" dirty="0" smtClean="0"/>
              <a:t> rondom fabrieken en rondom sportvelden</a:t>
            </a:r>
          </a:p>
          <a:p>
            <a:pPr marL="0" indent="0">
              <a:buNone/>
            </a:pPr>
            <a:r>
              <a:rPr lang="nl-NL" dirty="0" smtClean="0"/>
              <a:t>	afschermen van 	inkijk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afschermen van wind.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b="1" dirty="0" smtClean="0"/>
              <a:t>Sierplantsoen</a:t>
            </a:r>
            <a:r>
              <a:rPr lang="nl-NL" dirty="0" smtClean="0"/>
              <a:t> in tuinen en parken. </a:t>
            </a:r>
          </a:p>
          <a:p>
            <a:r>
              <a:rPr lang="nl-NL" dirty="0"/>
              <a:t>	</a:t>
            </a:r>
            <a:r>
              <a:rPr lang="nl-NL" dirty="0" smtClean="0"/>
              <a:t>	Sierwaarde van blad, bes, bloem, takken, schors, groeivorm. </a:t>
            </a:r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9318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0" y="116632"/>
            <a:ext cx="6198794" cy="665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23114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verjonginssnoei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Heesters met mooie twijgen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Enkele oude takken weghalen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 struik maakt dan weer nieuwe scheuten die uitgroeien tot mooie twijgen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pPr marL="0" indent="0"/>
            <a:r>
              <a:rPr lang="nl-NL" dirty="0" smtClean="0"/>
              <a:t>Voorbeeld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Cornus</a:t>
            </a:r>
            <a:r>
              <a:rPr lang="nl-NL" dirty="0" smtClean="0"/>
              <a:t> alba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0168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Verjongings</a:t>
            </a:r>
            <a:r>
              <a:rPr lang="nl-NL" dirty="0" smtClean="0"/>
              <a:t> snoei.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00808"/>
            <a:ext cx="311688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78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bosplantsoen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Vaak geheel af zetten of </a:t>
            </a:r>
            <a:r>
              <a:rPr lang="nl-NL" dirty="0" err="1" smtClean="0"/>
              <a:t>verjonginssnoei</a:t>
            </a:r>
            <a:r>
              <a:rPr lang="nl-NL" dirty="0" smtClean="0"/>
              <a:t>.</a:t>
            </a:r>
          </a:p>
          <a:p>
            <a:endParaRPr lang="nl-NL" dirty="0"/>
          </a:p>
          <a:p>
            <a:r>
              <a:rPr lang="nl-NL" dirty="0" smtClean="0"/>
              <a:t>Voorbeeld</a:t>
            </a:r>
          </a:p>
          <a:p>
            <a:r>
              <a:rPr lang="nl-NL" dirty="0" err="1" smtClean="0"/>
              <a:t>Corylus</a:t>
            </a:r>
            <a:r>
              <a:rPr lang="nl-NL" dirty="0" smtClean="0"/>
              <a:t> </a:t>
            </a:r>
            <a:r>
              <a:rPr lang="nl-NL" dirty="0" err="1" smtClean="0"/>
              <a:t>avellana</a:t>
            </a:r>
            <a:r>
              <a:rPr lang="nl-NL" dirty="0" smtClean="0"/>
              <a:t>		hazelaar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3666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Bladheesters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De groenblijvende heesters</a:t>
            </a:r>
          </a:p>
          <a:p>
            <a:r>
              <a:rPr lang="nl-NL" dirty="0" smtClean="0"/>
              <a:t>Meestal niet snoeien</a:t>
            </a:r>
          </a:p>
          <a:p>
            <a:r>
              <a:rPr lang="nl-NL" dirty="0" smtClean="0"/>
              <a:t>Snoeien om de vorm te behouden</a:t>
            </a:r>
          </a:p>
          <a:p>
            <a:endParaRPr lang="nl-NL" dirty="0"/>
          </a:p>
          <a:p>
            <a:r>
              <a:rPr lang="nl-NL" dirty="0" smtClean="0"/>
              <a:t>Alleen scheuten of enkele storende takken</a:t>
            </a:r>
          </a:p>
          <a:p>
            <a:endParaRPr lang="nl-NL" dirty="0"/>
          </a:p>
          <a:p>
            <a:r>
              <a:rPr lang="nl-NL" dirty="0" smtClean="0"/>
              <a:t>Voorbeeld</a:t>
            </a:r>
          </a:p>
          <a:p>
            <a:r>
              <a:rPr lang="nl-NL" dirty="0" smtClean="0"/>
              <a:t>Aucuba			broodboom</a:t>
            </a:r>
          </a:p>
          <a:p>
            <a:r>
              <a:rPr lang="nl-NL" dirty="0" smtClean="0"/>
              <a:t>Prunus </a:t>
            </a:r>
            <a:r>
              <a:rPr lang="nl-NL" dirty="0" err="1" smtClean="0"/>
              <a:t>laurocerasus</a:t>
            </a:r>
            <a:r>
              <a:rPr lang="nl-NL" dirty="0" smtClean="0"/>
              <a:t>	laurier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0438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Heesters met mooie vorm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Meestal heesters die zeer langzaam groeien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Niet snoeien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alleen dode en zieke takken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Allen storende takken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0" indent="0"/>
            <a:r>
              <a:rPr lang="nl-NL" dirty="0" smtClean="0"/>
              <a:t>Voorbeeld</a:t>
            </a:r>
          </a:p>
          <a:p>
            <a:pPr marL="0" indent="0"/>
            <a:r>
              <a:rPr lang="nl-NL" dirty="0" smtClean="0"/>
              <a:t>Hamamelis	</a:t>
            </a:r>
            <a:r>
              <a:rPr lang="nl-NL" dirty="0" err="1" smtClean="0"/>
              <a:t>mollis</a:t>
            </a:r>
            <a:r>
              <a:rPr lang="nl-NL" dirty="0" smtClean="0"/>
              <a:t>		toverhazelaar</a:t>
            </a:r>
          </a:p>
          <a:p>
            <a:pPr marL="0" indent="0"/>
            <a:r>
              <a:rPr lang="nl-NL" dirty="0" smtClean="0"/>
              <a:t>Acer </a:t>
            </a:r>
            <a:r>
              <a:rPr lang="nl-NL" dirty="0" err="1" smtClean="0"/>
              <a:t>japonica</a:t>
            </a:r>
            <a:r>
              <a:rPr lang="nl-NL" dirty="0" smtClean="0"/>
              <a:t>		</a:t>
            </a:r>
            <a:r>
              <a:rPr lang="nl-NL" dirty="0" err="1" smtClean="0"/>
              <a:t>japanse</a:t>
            </a:r>
            <a:r>
              <a:rPr lang="nl-NL" dirty="0" smtClean="0"/>
              <a:t> esdoorn.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9073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Doorgaande heesters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7139136" cy="5040560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Worden </a:t>
            </a:r>
            <a:r>
              <a:rPr lang="en-US" dirty="0"/>
              <a:t>‘</a:t>
            </a:r>
            <a:r>
              <a:rPr lang="en-US" dirty="0" err="1"/>
              <a:t>gewoon</a:t>
            </a:r>
            <a:r>
              <a:rPr lang="en-US" dirty="0"/>
              <a:t>’ steeds </a:t>
            </a:r>
            <a:r>
              <a:rPr lang="en-US" dirty="0" err="1"/>
              <a:t>hoger</a:t>
            </a:r>
            <a:r>
              <a:rPr lang="en-US" dirty="0"/>
              <a:t> en </a:t>
            </a:r>
            <a:r>
              <a:rPr lang="en-US" dirty="0" err="1" smtClean="0"/>
              <a:t>breder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twijgen</a:t>
            </a:r>
            <a:r>
              <a:rPr lang="en-US" dirty="0"/>
              <a:t>, de </a:t>
            </a:r>
            <a:r>
              <a:rPr lang="en-US" dirty="0" err="1"/>
              <a:t>twijgen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 smtClean="0"/>
              <a:t>takken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vertakken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steeds </a:t>
            </a:r>
            <a:r>
              <a:rPr lang="en-US" dirty="0" err="1"/>
              <a:t>meer</a:t>
            </a:r>
            <a:r>
              <a:rPr lang="en-US" dirty="0"/>
              <a:t>, </a:t>
            </a:r>
            <a:r>
              <a:rPr lang="en-US" dirty="0" err="1"/>
              <a:t>waardoor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hoger</a:t>
            </a:r>
            <a:r>
              <a:rPr lang="en-US" dirty="0"/>
              <a:t> en </a:t>
            </a:r>
            <a:r>
              <a:rPr lang="en-US" dirty="0" err="1"/>
              <a:t>breder</a:t>
            </a:r>
            <a:r>
              <a:rPr lang="en-US" dirty="0"/>
              <a:t> </a:t>
            </a:r>
            <a:r>
              <a:rPr lang="en-US" dirty="0" err="1" smtClean="0"/>
              <a:t>worden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Het </a:t>
            </a:r>
            <a:r>
              <a:rPr lang="en-US" dirty="0" err="1"/>
              <a:t>binnenste</a:t>
            </a:r>
            <a:r>
              <a:rPr lang="en-US" dirty="0"/>
              <a:t> </a:t>
            </a:r>
            <a:r>
              <a:rPr lang="en-US" dirty="0" err="1"/>
              <a:t>stuk</a:t>
            </a:r>
            <a:r>
              <a:rPr lang="en-US" dirty="0"/>
              <a:t> van de </a:t>
            </a:r>
            <a:r>
              <a:rPr lang="en-US" dirty="0" err="1"/>
              <a:t>heester</a:t>
            </a:r>
            <a:r>
              <a:rPr lang="en-US" dirty="0"/>
              <a:t> is het </a:t>
            </a:r>
            <a:r>
              <a:rPr lang="en-US" dirty="0" err="1"/>
              <a:t>oudste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r>
              <a:rPr lang="en-US" dirty="0"/>
              <a:t> </a:t>
            </a:r>
            <a:r>
              <a:rPr lang="en-US" b="1" dirty="0" err="1"/>
              <a:t>S</a:t>
            </a:r>
            <a:r>
              <a:rPr lang="en-US" b="1" dirty="0" err="1" smtClean="0"/>
              <a:t>noeien</a:t>
            </a:r>
            <a:endParaRPr lang="en-US" b="1" dirty="0" smtClean="0"/>
          </a:p>
          <a:p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snoeien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genoeg</a:t>
            </a:r>
            <a:r>
              <a:rPr lang="en-US" dirty="0" smtClean="0"/>
              <a:t> </a:t>
            </a:r>
            <a:r>
              <a:rPr lang="en-US" dirty="0" err="1" smtClean="0"/>
              <a:t>ruimte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.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276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verjonginsheesters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jonge</a:t>
            </a:r>
            <a:r>
              <a:rPr lang="en-US" dirty="0"/>
              <a:t>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 smtClean="0"/>
              <a:t>groeien</a:t>
            </a:r>
            <a:r>
              <a:rPr lang="nl-NL" dirty="0"/>
              <a:t> </a:t>
            </a:r>
            <a:r>
              <a:rPr lang="en-US" dirty="0" err="1" smtClean="0"/>
              <a:t>namelijk</a:t>
            </a:r>
            <a:r>
              <a:rPr lang="en-US" dirty="0" smtClean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oude</a:t>
            </a:r>
            <a:r>
              <a:rPr lang="en-US" dirty="0"/>
              <a:t> </a:t>
            </a:r>
            <a:r>
              <a:rPr lang="en-US" dirty="0" err="1"/>
              <a:t>takken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het hart van de plant,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wortel</a:t>
            </a:r>
            <a:r>
              <a:rPr lang="en-US" dirty="0"/>
              <a:t>.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zitten</a:t>
            </a:r>
            <a:r>
              <a:rPr lang="en-US" dirty="0"/>
              <a:t> </a:t>
            </a:r>
            <a:r>
              <a:rPr lang="en-US" dirty="0" err="1"/>
              <a:t>vooral</a:t>
            </a:r>
            <a:r>
              <a:rPr lang="en-US" dirty="0"/>
              <a:t> </a:t>
            </a:r>
            <a:r>
              <a:rPr lang="en-US" i="1" dirty="0" err="1"/>
              <a:t>binnenin</a:t>
            </a:r>
            <a:r>
              <a:rPr lang="en-US" i="1" dirty="0"/>
              <a:t> </a:t>
            </a:r>
            <a:r>
              <a:rPr lang="en-US" dirty="0"/>
              <a:t>de </a:t>
            </a:r>
            <a:r>
              <a:rPr lang="en-US" dirty="0" err="1"/>
              <a:t>heester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r>
              <a:rPr lang="nl-NL" b="1" dirty="0" smtClean="0"/>
              <a:t>Snoeien;</a:t>
            </a:r>
          </a:p>
          <a:p>
            <a:r>
              <a:rPr lang="nl-NL" dirty="0" smtClean="0"/>
              <a:t>Verjongen door oude takken weg te halen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9915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Vraag: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volgende</a:t>
            </a:r>
            <a:r>
              <a:rPr lang="en-US" dirty="0"/>
              <a:t> </a:t>
            </a:r>
            <a:r>
              <a:rPr lang="en-US" dirty="0" err="1"/>
              <a:t>zinnen</a:t>
            </a:r>
            <a:r>
              <a:rPr lang="en-US" dirty="0"/>
              <a:t> </a:t>
            </a:r>
            <a:r>
              <a:rPr lang="en-US" dirty="0" err="1"/>
              <a:t>waar</a:t>
            </a:r>
            <a:r>
              <a:rPr lang="en-US" dirty="0"/>
              <a:t> of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waar</a:t>
            </a:r>
            <a:r>
              <a:rPr lang="en-US" dirty="0"/>
              <a:t>?</a:t>
            </a:r>
            <a:endParaRPr lang="nl-NL" dirty="0"/>
          </a:p>
          <a:p>
            <a:r>
              <a:rPr lang="en-US" dirty="0" err="1"/>
              <a:t>Zet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cirkel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het </a:t>
            </a:r>
            <a:r>
              <a:rPr lang="en-US" dirty="0" err="1"/>
              <a:t>goede</a:t>
            </a:r>
            <a:r>
              <a:rPr lang="en-US" dirty="0"/>
              <a:t> </a:t>
            </a:r>
            <a:r>
              <a:rPr lang="en-US" dirty="0" err="1"/>
              <a:t>antwoord</a:t>
            </a:r>
            <a:r>
              <a:rPr lang="en-US" dirty="0"/>
              <a:t>.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a. </a:t>
            </a:r>
            <a:r>
              <a:rPr lang="en-US" dirty="0" err="1"/>
              <a:t>Doorgaande</a:t>
            </a:r>
            <a:r>
              <a:rPr lang="en-US" dirty="0"/>
              <a:t> </a:t>
            </a:r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vertakkingen</a:t>
            </a:r>
            <a:r>
              <a:rPr lang="en-US" dirty="0"/>
              <a:t>. </a:t>
            </a:r>
            <a:r>
              <a:rPr lang="en-US" i="1" dirty="0" err="1"/>
              <a:t>waar</a:t>
            </a:r>
            <a:r>
              <a:rPr lang="en-US" i="1" dirty="0"/>
              <a:t>/</a:t>
            </a:r>
            <a:r>
              <a:rPr lang="en-US" i="1" dirty="0" err="1"/>
              <a:t>niet</a:t>
            </a:r>
            <a:r>
              <a:rPr lang="en-US" i="1" dirty="0"/>
              <a:t> </a:t>
            </a:r>
            <a:r>
              <a:rPr lang="en-US" i="1" dirty="0" err="1"/>
              <a:t>waar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b.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doorgaande</a:t>
            </a:r>
            <a:r>
              <a:rPr lang="en-US" dirty="0"/>
              <a:t> </a:t>
            </a:r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 de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het hart van de plant, </a:t>
            </a:r>
            <a:r>
              <a:rPr lang="en-US" dirty="0" err="1"/>
              <a:t>dicht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grond</a:t>
            </a:r>
            <a:r>
              <a:rPr lang="en-US" dirty="0"/>
              <a:t>.</a:t>
            </a:r>
            <a:endParaRPr lang="nl-NL" dirty="0"/>
          </a:p>
          <a:p>
            <a:r>
              <a:rPr lang="en-US" i="1" dirty="0" err="1"/>
              <a:t>waar</a:t>
            </a:r>
            <a:r>
              <a:rPr lang="en-US" i="1" dirty="0"/>
              <a:t>/</a:t>
            </a:r>
            <a:r>
              <a:rPr lang="en-US" i="1" dirty="0" err="1"/>
              <a:t>niet</a:t>
            </a:r>
            <a:r>
              <a:rPr lang="en-US" i="1" dirty="0"/>
              <a:t> </a:t>
            </a:r>
            <a:r>
              <a:rPr lang="en-US" i="1" dirty="0" err="1"/>
              <a:t>waar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7817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Vraag: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Zet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cirkel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goede</a:t>
            </a:r>
            <a:r>
              <a:rPr lang="en-US" dirty="0"/>
              <a:t> </a:t>
            </a:r>
            <a:r>
              <a:rPr lang="en-US" dirty="0" err="1"/>
              <a:t>antwoorden</a:t>
            </a:r>
            <a:r>
              <a:rPr lang="en-US" dirty="0"/>
              <a:t>.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a.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verjongingsheesters</a:t>
            </a:r>
            <a:r>
              <a:rPr lang="en-US" dirty="0"/>
              <a:t> </a:t>
            </a:r>
            <a:r>
              <a:rPr lang="en-US" dirty="0" err="1"/>
              <a:t>snoei</a:t>
            </a:r>
            <a:r>
              <a:rPr lang="en-US" dirty="0"/>
              <a:t> je </a:t>
            </a:r>
            <a:r>
              <a:rPr lang="en-US" i="1" dirty="0" err="1"/>
              <a:t>wel</a:t>
            </a:r>
            <a:r>
              <a:rPr lang="en-US" i="1" dirty="0"/>
              <a:t>/</a:t>
            </a:r>
            <a:r>
              <a:rPr lang="en-US" i="1" dirty="0" err="1"/>
              <a:t>niet</a:t>
            </a:r>
            <a:r>
              <a:rPr lang="en-US" i="1" dirty="0"/>
              <a:t> </a:t>
            </a:r>
            <a:r>
              <a:rPr lang="en-US" dirty="0"/>
              <a:t>tot op de </a:t>
            </a:r>
            <a:r>
              <a:rPr lang="en-US" dirty="0" err="1"/>
              <a:t>grond</a:t>
            </a:r>
            <a:r>
              <a:rPr lang="en-US" dirty="0"/>
              <a:t>.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b. Het </a:t>
            </a:r>
            <a:r>
              <a:rPr lang="en-US" dirty="0" err="1"/>
              <a:t>snoeien</a:t>
            </a:r>
            <a:r>
              <a:rPr lang="en-US" dirty="0"/>
              <a:t> van </a:t>
            </a:r>
            <a:r>
              <a:rPr lang="en-US" dirty="0" err="1"/>
              <a:t>doorgaande</a:t>
            </a:r>
            <a:r>
              <a:rPr lang="en-US" dirty="0"/>
              <a:t> </a:t>
            </a:r>
            <a:r>
              <a:rPr lang="en-US" dirty="0" err="1"/>
              <a:t>heesters</a:t>
            </a:r>
            <a:r>
              <a:rPr lang="en-US" dirty="0"/>
              <a:t> is </a:t>
            </a:r>
            <a:r>
              <a:rPr lang="en-US" i="1" dirty="0" err="1"/>
              <a:t>wel</a:t>
            </a:r>
            <a:r>
              <a:rPr lang="en-US" i="1" dirty="0"/>
              <a:t>/</a:t>
            </a:r>
            <a:r>
              <a:rPr lang="en-US" i="1" dirty="0" err="1"/>
              <a:t>niet</a:t>
            </a:r>
            <a:r>
              <a:rPr lang="en-US" i="1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groei</a:t>
            </a:r>
            <a:r>
              <a:rPr lang="en-US" dirty="0"/>
              <a:t> van de </a:t>
            </a:r>
            <a:r>
              <a:rPr lang="en-US" dirty="0" err="1"/>
              <a:t>heester</a:t>
            </a:r>
            <a:r>
              <a:rPr lang="en-US" dirty="0"/>
              <a:t>.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0380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snoeiregels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832"/>
            <a:ext cx="7139136" cy="4464496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Ken de plant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Laat de natuurlijke groeiwijze in stand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 regelmatig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 op het juiste tijdstip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Verwijder dood en ziek hout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Maak geen kapstokken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Maak gladde wonden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6895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Vraag;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het </a:t>
            </a:r>
            <a:r>
              <a:rPr lang="en-US" dirty="0" err="1"/>
              <a:t>bosplantsoen</a:t>
            </a:r>
            <a:r>
              <a:rPr lang="en-US" dirty="0"/>
              <a:t> </a:t>
            </a:r>
            <a:r>
              <a:rPr lang="en-US" dirty="0" err="1"/>
              <a:t>rondom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voetbalveld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endParaRPr lang="nl-NL" dirty="0"/>
          </a:p>
          <a:p>
            <a:r>
              <a:rPr lang="en-US" i="1" dirty="0" err="1"/>
              <a:t>verjongingsheesters</a:t>
            </a:r>
            <a:r>
              <a:rPr lang="en-US" i="1" dirty="0"/>
              <a:t>/</a:t>
            </a:r>
            <a:r>
              <a:rPr lang="en-US" i="1" dirty="0" err="1"/>
              <a:t>doorgaande</a:t>
            </a:r>
            <a:r>
              <a:rPr lang="en-US" i="1" dirty="0"/>
              <a:t> </a:t>
            </a:r>
            <a:r>
              <a:rPr lang="en-US" dirty="0" err="1"/>
              <a:t>heesters</a:t>
            </a:r>
            <a:r>
              <a:rPr lang="en-US" dirty="0"/>
              <a:t>,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 err="1"/>
              <a:t>omdat</a:t>
            </a:r>
            <a:r>
              <a:rPr lang="en-US" dirty="0"/>
              <a:t> </a:t>
            </a:r>
            <a:r>
              <a:rPr lang="en-US" dirty="0" smtClean="0"/>
              <a:t>………………………..</a:t>
            </a:r>
            <a:r>
              <a:rPr lang="en-US" u="sng" dirty="0" smtClean="0"/>
              <a:t>                                                                                             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4546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Boomgrootte</a:t>
            </a:r>
            <a:endParaRPr lang="nl-N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8192"/>
            <a:ext cx="75321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1"/>
            <a:ext cx="4752528" cy="448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60468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01776"/>
            <a:ext cx="5694174" cy="512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1010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Zuiger concurrent voor spil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5"/>
            <a:ext cx="4320480" cy="45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6404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46188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Snoeiregels bomen.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Laat in de tijdelijke kroon geen dikke takken tot ontwikkeling komen.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 van de blijvende kroon is doorgaans niet nodig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 stam :  kroon verhouding is 1  :  2 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Habitus van de boom behouden.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996528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Snoeiregels vervolg.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Berk, walnoot, es, </a:t>
            </a:r>
            <a:r>
              <a:rPr lang="nl-NL" dirty="0" err="1" smtClean="0"/>
              <a:t>paardekastanje</a:t>
            </a:r>
            <a:r>
              <a:rPr lang="nl-NL" dirty="0" smtClean="0"/>
              <a:t> niet in het voorjaar snoeien </a:t>
            </a:r>
            <a:r>
              <a:rPr lang="nl-NL" dirty="0" err="1" smtClean="0"/>
              <a:t>ivm</a:t>
            </a:r>
            <a:r>
              <a:rPr lang="nl-NL" dirty="0" smtClean="0"/>
              <a:t> “bloeden”.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Dikke takken eerst op stompzagen </a:t>
            </a:r>
            <a:r>
              <a:rPr lang="nl-NL" dirty="0" err="1" smtClean="0"/>
              <a:t>ivm</a:t>
            </a:r>
            <a:r>
              <a:rPr lang="nl-NL" dirty="0" smtClean="0"/>
              <a:t> uitscheuren.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Maak gladde wonden, geen </a:t>
            </a:r>
            <a:r>
              <a:rPr lang="nl-NL" dirty="0" smtClean="0"/>
              <a:t>kapstokken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Haaks op de tak, niet door de </a:t>
            </a:r>
            <a:r>
              <a:rPr lang="nl-NL" dirty="0" err="1"/>
              <a:t>takkraag</a:t>
            </a:r>
            <a:r>
              <a:rPr lang="nl-NL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194098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nl-NL" dirty="0" smtClean="0"/>
              <a:t>Scheutbloeiers   </a:t>
            </a:r>
            <a:r>
              <a:rPr lang="nl-NL" dirty="0" err="1" smtClean="0"/>
              <a:t>Buddleia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smtClean="0"/>
              <a:t>Heesters met bloemknoppen langs de twijgen   (Prunus </a:t>
            </a:r>
            <a:r>
              <a:rPr lang="nl-NL" dirty="0" err="1" smtClean="0"/>
              <a:t>triloba</a:t>
            </a:r>
            <a:r>
              <a:rPr lang="nl-NL" dirty="0" smtClean="0"/>
              <a:t>)</a:t>
            </a:r>
          </a:p>
          <a:p>
            <a:pPr marL="514350" indent="-514350">
              <a:buAutoNum type="arabicPeriod"/>
            </a:pPr>
            <a:r>
              <a:rPr lang="nl-NL" dirty="0" smtClean="0"/>
              <a:t>Heesters met zuivere bloemknoppen langs korte zijtwijgen (sporen) aan de een jaar oudere twijgen (Forsythia)</a:t>
            </a:r>
          </a:p>
          <a:p>
            <a:pPr marL="514350" indent="-514350">
              <a:buAutoNum type="arabicPeriod"/>
            </a:pPr>
            <a:r>
              <a:rPr lang="nl-NL" dirty="0" smtClean="0"/>
              <a:t>Heesters met zuivere bloemknoppen aan het einde van de twijg. (</a:t>
            </a:r>
            <a:r>
              <a:rPr lang="nl-NL" dirty="0" err="1" smtClean="0"/>
              <a:t>Syringa</a:t>
            </a:r>
            <a:r>
              <a:rPr lang="nl-NL" dirty="0" smtClean="0"/>
              <a:t>)</a:t>
            </a:r>
          </a:p>
          <a:p>
            <a:pPr marL="514350" indent="-514350">
              <a:buAutoNum type="arabicPeriod"/>
            </a:pPr>
            <a:r>
              <a:rPr lang="nl-NL" dirty="0" smtClean="0"/>
              <a:t>Heesters met gemengde knoppen aan de twijg. (Ribes)</a:t>
            </a:r>
          </a:p>
          <a:p>
            <a:pPr marL="514350" indent="-514350">
              <a:buAutoNum type="arabicPeriod"/>
            </a:pPr>
            <a:endParaRPr lang="nl-NL" dirty="0" smtClean="0"/>
          </a:p>
          <a:p>
            <a:pPr marL="514350" indent="-51435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163742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Vervolg;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nl-NL" dirty="0" smtClean="0"/>
              <a:t>6.	Heesters </a:t>
            </a:r>
            <a:r>
              <a:rPr lang="nl-NL" dirty="0"/>
              <a:t>waarbij de bloemen (dus </a:t>
            </a:r>
            <a:r>
              <a:rPr lang="nl-NL" dirty="0" smtClean="0"/>
              <a:t>	ook </a:t>
            </a:r>
            <a:r>
              <a:rPr lang="nl-NL" dirty="0"/>
              <a:t>de vruchten) aan kortloten zijn </a:t>
            </a:r>
            <a:r>
              <a:rPr lang="nl-NL" dirty="0" smtClean="0"/>
              <a:t>	geplaatst</a:t>
            </a:r>
            <a:r>
              <a:rPr lang="nl-NL" dirty="0"/>
              <a:t>. (</a:t>
            </a:r>
            <a:r>
              <a:rPr lang="nl-NL" dirty="0" err="1"/>
              <a:t>Chaenomelus</a:t>
            </a:r>
            <a:r>
              <a:rPr lang="nl-NL" dirty="0"/>
              <a:t>)</a:t>
            </a:r>
          </a:p>
          <a:p>
            <a:pPr marL="0" indent="0"/>
            <a:r>
              <a:rPr lang="nl-NL" dirty="0" smtClean="0"/>
              <a:t>7.	Heesters </a:t>
            </a:r>
            <a:r>
              <a:rPr lang="nl-NL" dirty="0"/>
              <a:t>met opvallende vruchten. </a:t>
            </a:r>
            <a:r>
              <a:rPr lang="nl-NL" dirty="0" smtClean="0"/>
              <a:t>	(</a:t>
            </a:r>
            <a:r>
              <a:rPr lang="nl-NL" dirty="0" err="1"/>
              <a:t>Cotoneaster</a:t>
            </a:r>
            <a:r>
              <a:rPr lang="nl-NL" dirty="0"/>
              <a:t>)</a:t>
            </a:r>
          </a:p>
          <a:p>
            <a:pPr marL="0" indent="0"/>
            <a:r>
              <a:rPr lang="nl-NL" dirty="0" smtClean="0"/>
              <a:t>8.	Heesters </a:t>
            </a:r>
            <a:r>
              <a:rPr lang="nl-NL" dirty="0"/>
              <a:t>die langzaam groeien en </a:t>
            </a:r>
            <a:r>
              <a:rPr lang="nl-NL" dirty="0" smtClean="0"/>
              <a:t>	weinig </a:t>
            </a:r>
            <a:r>
              <a:rPr lang="nl-NL" dirty="0"/>
              <a:t>overtollig hout vormen. </a:t>
            </a:r>
            <a:r>
              <a:rPr lang="nl-NL" dirty="0" smtClean="0"/>
              <a:t>	(</a:t>
            </a:r>
            <a:r>
              <a:rPr lang="nl-NL" dirty="0"/>
              <a:t>Hamamelis)</a:t>
            </a:r>
          </a:p>
          <a:p>
            <a:pPr marL="0" indent="0"/>
            <a:r>
              <a:rPr lang="nl-NL" dirty="0" smtClean="0"/>
              <a:t>9.	</a:t>
            </a:r>
            <a:r>
              <a:rPr lang="nl-NL" dirty="0" err="1" smtClean="0"/>
              <a:t>Bladhoudende</a:t>
            </a:r>
            <a:r>
              <a:rPr lang="nl-NL" dirty="0" smtClean="0"/>
              <a:t> </a:t>
            </a:r>
            <a:r>
              <a:rPr lang="nl-NL" dirty="0"/>
              <a:t>heesters (Aucuba)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852204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139136" cy="1143000"/>
          </a:xfrm>
        </p:spPr>
        <p:txBody>
          <a:bodyPr/>
          <a:lstStyle/>
          <a:p>
            <a:r>
              <a:rPr lang="nl-NL" dirty="0" smtClean="0"/>
              <a:t>1. 	Scheutbloeiers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7139136" cy="5040560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Met veel grond scheuten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Hypericum</a:t>
            </a:r>
            <a:r>
              <a:rPr lang="nl-NL" dirty="0" smtClean="0"/>
              <a:t> soorten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Spiraea</a:t>
            </a:r>
            <a:r>
              <a:rPr lang="nl-NL" dirty="0" smtClean="0"/>
              <a:t> </a:t>
            </a:r>
            <a:r>
              <a:rPr lang="nl-NL" dirty="0" err="1" smtClean="0"/>
              <a:t>bumalda</a:t>
            </a:r>
            <a:r>
              <a:rPr lang="nl-NL" dirty="0" smtClean="0"/>
              <a:t>, </a:t>
            </a:r>
            <a:r>
              <a:rPr lang="nl-NL" dirty="0" err="1" smtClean="0"/>
              <a:t>Spiraea</a:t>
            </a:r>
            <a:r>
              <a:rPr lang="nl-NL" dirty="0" smtClean="0"/>
              <a:t> </a:t>
            </a:r>
            <a:r>
              <a:rPr lang="nl-NL" dirty="0" err="1" smtClean="0"/>
              <a:t>japonica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Potentilla</a:t>
            </a:r>
            <a:r>
              <a:rPr lang="nl-NL" dirty="0" smtClean="0"/>
              <a:t> </a:t>
            </a:r>
            <a:r>
              <a:rPr lang="nl-NL" dirty="0" err="1" smtClean="0"/>
              <a:t>fruticosa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r>
              <a:rPr lang="nl-NL" dirty="0" smtClean="0"/>
              <a:t>Met minder grondsoorten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Hydrangea</a:t>
            </a:r>
            <a:r>
              <a:rPr lang="nl-NL" dirty="0" smtClean="0"/>
              <a:t> </a:t>
            </a:r>
            <a:r>
              <a:rPr lang="nl-NL" dirty="0" err="1" smtClean="0"/>
              <a:t>paniculata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Buddleia</a:t>
            </a:r>
            <a:r>
              <a:rPr lang="nl-NL" dirty="0" smtClean="0"/>
              <a:t> </a:t>
            </a:r>
            <a:r>
              <a:rPr lang="nl-NL" dirty="0" err="1" smtClean="0"/>
              <a:t>davidii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Caryopteris</a:t>
            </a:r>
            <a:r>
              <a:rPr lang="nl-NL" dirty="0" smtClean="0"/>
              <a:t> </a:t>
            </a:r>
            <a:r>
              <a:rPr lang="nl-NL" dirty="0" err="1" smtClean="0"/>
              <a:t>clandonensis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Genista</a:t>
            </a:r>
            <a:r>
              <a:rPr lang="nl-NL" dirty="0" smtClean="0"/>
              <a:t> </a:t>
            </a:r>
            <a:r>
              <a:rPr lang="nl-NL" dirty="0" err="1" smtClean="0"/>
              <a:t>tinctoria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71664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6408711" cy="546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6800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gereedschappen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   de </a:t>
            </a:r>
            <a:r>
              <a:rPr lang="en-US" dirty="0" err="1"/>
              <a:t>motorzaag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handzaag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bosmaaier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snoeischaar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snoeizaag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heggenschaar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takkenschaar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hiep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Finse</a:t>
            </a:r>
            <a:r>
              <a:rPr lang="en-US" dirty="0"/>
              <a:t> </a:t>
            </a:r>
            <a:r>
              <a:rPr lang="en-US" dirty="0" err="1"/>
              <a:t>sikkel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3501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8" y="114258"/>
            <a:ext cx="7136684" cy="668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42289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935088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2. 	Heesters met 	bloemknoppen langs de 	twijgen.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924944"/>
            <a:ext cx="7139136" cy="3705275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Prunus </a:t>
            </a:r>
            <a:r>
              <a:rPr lang="nl-NL" dirty="0" err="1" smtClean="0"/>
              <a:t>triloba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Salix</a:t>
            </a:r>
            <a:r>
              <a:rPr lang="nl-NL" dirty="0" smtClean="0"/>
              <a:t> </a:t>
            </a:r>
            <a:r>
              <a:rPr lang="nl-NL" dirty="0" err="1" smtClean="0"/>
              <a:t>caprea</a:t>
            </a:r>
            <a:r>
              <a:rPr lang="nl-NL" dirty="0" smtClean="0"/>
              <a:t> ‘</a:t>
            </a:r>
            <a:r>
              <a:rPr lang="nl-NL" dirty="0" err="1" smtClean="0"/>
              <a:t>Kilmarnock</a:t>
            </a:r>
            <a:r>
              <a:rPr lang="nl-NL" dirty="0" smtClean="0"/>
              <a:t>’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Cytisus</a:t>
            </a:r>
            <a:r>
              <a:rPr lang="nl-NL" dirty="0" smtClean="0"/>
              <a:t> </a:t>
            </a:r>
            <a:r>
              <a:rPr lang="nl-NL" dirty="0" err="1" smtClean="0"/>
              <a:t>preacox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Cytisus</a:t>
            </a:r>
            <a:r>
              <a:rPr lang="nl-NL" dirty="0" smtClean="0"/>
              <a:t> </a:t>
            </a:r>
            <a:r>
              <a:rPr lang="nl-NL" dirty="0" err="1" smtClean="0"/>
              <a:t>scoparius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417472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366328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3.	Heesters met zuivere 	bloemknoppen die 	geplaatst zijn op 	kortloten( sporen)</a:t>
            </a:r>
            <a:br>
              <a:rPr lang="nl-NL" dirty="0" smtClean="0"/>
            </a:br>
            <a:r>
              <a:rPr lang="nl-NL" dirty="0" smtClean="0"/>
              <a:t> aan de één jaar oudere 	twijgen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4941168"/>
            <a:ext cx="7139136" cy="1184995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Forsythia intermedia</a:t>
            </a:r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34" y="2132856"/>
            <a:ext cx="2825851" cy="254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41168"/>
            <a:ext cx="2664296" cy="177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92077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2511152"/>
          </a:xfrm>
        </p:spPr>
        <p:txBody>
          <a:bodyPr>
            <a:normAutofit/>
          </a:bodyPr>
          <a:lstStyle/>
          <a:p>
            <a:r>
              <a:rPr lang="nl-NL" dirty="0" smtClean="0"/>
              <a:t>4.	Heesters met zuivere 	bloemknoppen aan 	het einde van de twijg.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3212976"/>
            <a:ext cx="7139136" cy="2913187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Syringa</a:t>
            </a:r>
            <a:r>
              <a:rPr lang="nl-NL" dirty="0" smtClean="0"/>
              <a:t> vulgaris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Rhododendron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Azalea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077149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287016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5.	Heesters met gemengde 	knoppen langs de twijg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Spiraea</a:t>
            </a:r>
            <a:r>
              <a:rPr lang="nl-NL" dirty="0" smtClean="0"/>
              <a:t> </a:t>
            </a:r>
            <a:r>
              <a:rPr lang="nl-NL" dirty="0" err="1" smtClean="0"/>
              <a:t>arguta</a:t>
            </a:r>
            <a:r>
              <a:rPr lang="nl-NL" dirty="0" smtClean="0"/>
              <a:t>, S. van </a:t>
            </a:r>
            <a:r>
              <a:rPr lang="nl-NL" dirty="0" err="1" smtClean="0"/>
              <a:t>houttei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Deutzia</a:t>
            </a:r>
            <a:r>
              <a:rPr lang="nl-NL" dirty="0" smtClean="0"/>
              <a:t> scabra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Weigela</a:t>
            </a:r>
            <a:r>
              <a:rPr lang="nl-NL" dirty="0" smtClean="0"/>
              <a:t>  </a:t>
            </a:r>
            <a:r>
              <a:rPr lang="nl-NL" dirty="0" err="1" smtClean="0"/>
              <a:t>florida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Philadelphus</a:t>
            </a:r>
            <a:r>
              <a:rPr lang="nl-NL" dirty="0" smtClean="0"/>
              <a:t> soorten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Ribes </a:t>
            </a:r>
            <a:r>
              <a:rPr lang="nl-NL" dirty="0" err="1" smtClean="0"/>
              <a:t>sanguineum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Kerria</a:t>
            </a:r>
            <a:r>
              <a:rPr lang="nl-NL" dirty="0" smtClean="0"/>
              <a:t> </a:t>
            </a:r>
            <a:r>
              <a:rPr lang="nl-NL" dirty="0" err="1" smtClean="0"/>
              <a:t>japonica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Kolkwitzia</a:t>
            </a:r>
            <a:r>
              <a:rPr lang="nl-NL" dirty="0" smtClean="0"/>
              <a:t> </a:t>
            </a:r>
            <a:r>
              <a:rPr lang="nl-NL" dirty="0" err="1" smtClean="0"/>
              <a:t>amabilis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Aronia</a:t>
            </a:r>
            <a:r>
              <a:rPr lang="nl-NL" dirty="0" smtClean="0"/>
              <a:t> </a:t>
            </a:r>
            <a:r>
              <a:rPr lang="nl-NL" dirty="0" err="1" smtClean="0"/>
              <a:t>melanocarpa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885509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719064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6.	Heesters waarbij de 	bloemen aan kortloten 	zijn geplaatst.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564904"/>
            <a:ext cx="7139136" cy="3561259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Chaenomelis</a:t>
            </a:r>
            <a:r>
              <a:rPr lang="nl-NL" dirty="0" smtClean="0"/>
              <a:t> </a:t>
            </a:r>
            <a:r>
              <a:rPr lang="nl-NL" dirty="0" err="1" smtClean="0"/>
              <a:t>ssorten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Prunus </a:t>
            </a:r>
            <a:r>
              <a:rPr lang="nl-NL" dirty="0" err="1" smtClean="0"/>
              <a:t>serrulata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Prunus  </a:t>
            </a:r>
            <a:r>
              <a:rPr lang="nl-NL" dirty="0" err="1" smtClean="0"/>
              <a:t>subhirtilla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Malus soorten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83713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50304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7.	Heesters met opvallende 	vruchten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564904"/>
            <a:ext cx="7139136" cy="3561259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Cotoneaster</a:t>
            </a:r>
            <a:r>
              <a:rPr lang="nl-NL" dirty="0" smtClean="0"/>
              <a:t> soorten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Berberis </a:t>
            </a:r>
            <a:r>
              <a:rPr lang="nl-NL" dirty="0" err="1" smtClean="0"/>
              <a:t>aggregata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Callicarpa</a:t>
            </a:r>
            <a:r>
              <a:rPr lang="nl-NL" dirty="0" smtClean="0"/>
              <a:t> </a:t>
            </a:r>
            <a:r>
              <a:rPr lang="nl-NL" dirty="0" err="1" smtClean="0"/>
              <a:t>bodinieri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Euonymus</a:t>
            </a:r>
            <a:r>
              <a:rPr lang="nl-NL" dirty="0" smtClean="0"/>
              <a:t> </a:t>
            </a:r>
            <a:r>
              <a:rPr lang="nl-NL" dirty="0" err="1" smtClean="0"/>
              <a:t>planipes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264650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2367136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8. 	Heesters die langzaam 	groeien en weinig 	overtollig hout maken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492896"/>
            <a:ext cx="7139136" cy="3633267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Hamamelis </a:t>
            </a:r>
            <a:r>
              <a:rPr lang="nl-NL" dirty="0" err="1" smtClean="0"/>
              <a:t>mollis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Calycanthus</a:t>
            </a:r>
            <a:r>
              <a:rPr lang="nl-NL" dirty="0" smtClean="0"/>
              <a:t> </a:t>
            </a:r>
            <a:r>
              <a:rPr lang="nl-NL" dirty="0" err="1" smtClean="0"/>
              <a:t>fertilus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Daphne </a:t>
            </a:r>
            <a:r>
              <a:rPr lang="nl-NL" dirty="0" err="1" smtClean="0"/>
              <a:t>mezereum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Corylopsis</a:t>
            </a:r>
            <a:r>
              <a:rPr lang="nl-NL" dirty="0" smtClean="0"/>
              <a:t> </a:t>
            </a:r>
            <a:r>
              <a:rPr lang="nl-NL" dirty="0" err="1" smtClean="0"/>
              <a:t>pauciflora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Cotinus</a:t>
            </a:r>
            <a:r>
              <a:rPr lang="nl-NL" dirty="0" smtClean="0"/>
              <a:t> </a:t>
            </a:r>
            <a:r>
              <a:rPr lang="nl-NL" dirty="0" err="1" smtClean="0"/>
              <a:t>coggigria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276872"/>
            <a:ext cx="319373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31504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9. </a:t>
            </a:r>
            <a:r>
              <a:rPr lang="nl-NL" dirty="0" err="1" smtClean="0"/>
              <a:t>Bladhoudende</a:t>
            </a:r>
            <a:r>
              <a:rPr lang="nl-NL" dirty="0" smtClean="0"/>
              <a:t> heesters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Aucuba </a:t>
            </a:r>
            <a:r>
              <a:rPr lang="nl-NL" dirty="0" err="1" smtClean="0"/>
              <a:t>japonica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Viburnum</a:t>
            </a:r>
            <a:r>
              <a:rPr lang="nl-NL" dirty="0" smtClean="0"/>
              <a:t> </a:t>
            </a:r>
            <a:r>
              <a:rPr lang="nl-NL" dirty="0" err="1" smtClean="0"/>
              <a:t>davidii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Prunus </a:t>
            </a:r>
            <a:r>
              <a:rPr lang="nl-NL" dirty="0" err="1" smtClean="0"/>
              <a:t>laurocerasus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Elaeagnus</a:t>
            </a:r>
            <a:r>
              <a:rPr lang="nl-NL" dirty="0" smtClean="0"/>
              <a:t> </a:t>
            </a:r>
            <a:r>
              <a:rPr lang="nl-NL" dirty="0" err="1" smtClean="0"/>
              <a:t>pungens</a:t>
            </a:r>
            <a:r>
              <a:rPr lang="nl-NL" dirty="0" smtClean="0"/>
              <a:t> ‘</a:t>
            </a:r>
            <a:r>
              <a:rPr lang="nl-NL" dirty="0" err="1" smtClean="0"/>
              <a:t>Maculata</a:t>
            </a:r>
            <a:r>
              <a:rPr lang="nl-NL" dirty="0" smtClean="0"/>
              <a:t>’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47" y="3933056"/>
            <a:ext cx="308866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48723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Rozen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Struikrozen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Miniatuurrozen of dwergrozen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Leirozen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Park of botanische rozen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Stam en treurrozen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77045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takkenschaar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332656"/>
            <a:ext cx="1114286" cy="295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3008313" cy="4691063"/>
          </a:xfrm>
        </p:spPr>
        <p:txBody>
          <a:bodyPr>
            <a:normAutofit lnSpcReduction="10000"/>
          </a:bodyPr>
          <a:lstStyle/>
          <a:p>
            <a:endParaRPr lang="nl-NL" dirty="0" smtClean="0"/>
          </a:p>
          <a:p>
            <a:r>
              <a:rPr lang="nl-NL" sz="2000" dirty="0" smtClean="0"/>
              <a:t>Om dikke takken te knippen.</a:t>
            </a:r>
          </a:p>
          <a:p>
            <a:endParaRPr lang="nl-NL" dirty="0"/>
          </a:p>
          <a:p>
            <a:r>
              <a:rPr lang="nl-NL" sz="2000" b="1" dirty="0" smtClean="0"/>
              <a:t>Heggenschaar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2000" dirty="0" smtClean="0"/>
              <a:t>Met rechte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2000" dirty="0" smtClean="0"/>
              <a:t>Met gegolfde messen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2000" dirty="0" smtClean="0"/>
              <a:t>Elektrische heggenschaar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2000" dirty="0" smtClean="0"/>
              <a:t>Motor heggenschaar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000" dirty="0"/>
          </a:p>
          <a:p>
            <a:r>
              <a:rPr lang="nl-NL" sz="2000" b="1" dirty="0" smtClean="0"/>
              <a:t>De hiep en </a:t>
            </a:r>
            <a:r>
              <a:rPr lang="nl-NL" sz="2000" b="1" dirty="0" err="1" smtClean="0"/>
              <a:t>finse</a:t>
            </a:r>
            <a:r>
              <a:rPr lang="nl-NL" sz="2000" b="1" dirty="0" smtClean="0"/>
              <a:t> sikkel</a:t>
            </a:r>
          </a:p>
          <a:p>
            <a:r>
              <a:rPr lang="nl-NL" sz="2000" dirty="0" smtClean="0"/>
              <a:t>Om te hakken, geeft ruw werk</a:t>
            </a:r>
            <a:endParaRPr lang="nl-NL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422" y="1700808"/>
            <a:ext cx="94297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73" y="4569039"/>
            <a:ext cx="2243137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5659366"/>
            <a:ext cx="33337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6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Struikrozen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/>
            <a:r>
              <a:rPr lang="nl-NL" dirty="0" smtClean="0"/>
              <a:t>Herfst;  eventueel </a:t>
            </a:r>
            <a:r>
              <a:rPr lang="nl-NL" dirty="0" err="1" smtClean="0"/>
              <a:t>terugknippen</a:t>
            </a:r>
            <a:r>
              <a:rPr lang="nl-NL" dirty="0" smtClean="0"/>
              <a:t> tot  op 40 cm. 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0" indent="0"/>
            <a:r>
              <a:rPr lang="nl-NL" dirty="0" err="1" smtClean="0"/>
              <a:t>Voorjaarssnoei</a:t>
            </a:r>
            <a:r>
              <a:rPr lang="nl-NL" dirty="0" smtClean="0"/>
              <a:t> half maart - half april</a:t>
            </a:r>
          </a:p>
          <a:p>
            <a:pPr marL="0" indent="0"/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Dood hout en dunne en zwakke twijgen verwijderen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Teveel aan gesteltakken verwijderen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5 tot 7 stuks aanhouden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Terugsnoeien tot op 3 tot 5 ogen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Op een buitenoog snoeien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934479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903"/>
            <a:ext cx="7272808" cy="653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59297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Struikrozen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Zomersnoei</a:t>
            </a:r>
            <a:endParaRPr lang="nl-NL" dirty="0" smtClean="0"/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Uitgebloeide bloemen verwijderen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“Wild” wegtrekken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997925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Miniatuur of dwergrozen.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708920"/>
            <a:ext cx="7139136" cy="3417243"/>
          </a:xfrm>
        </p:spPr>
        <p:txBody>
          <a:bodyPr/>
          <a:lstStyle/>
          <a:p>
            <a:r>
              <a:rPr lang="nl-NL" dirty="0" smtClean="0"/>
              <a:t>Half maart  -  half april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geheel boven de grond wegknippen.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301620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Leirozen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784"/>
            <a:ext cx="7139136" cy="5040560"/>
          </a:xfrm>
        </p:spPr>
        <p:txBody>
          <a:bodyPr/>
          <a:lstStyle/>
          <a:p>
            <a:pPr marL="0" indent="0"/>
            <a:r>
              <a:rPr lang="nl-NL" dirty="0" smtClean="0"/>
              <a:t>a.	Na het planten alle takken 	</a:t>
            </a:r>
            <a:r>
              <a:rPr lang="nl-NL" dirty="0" err="1" smtClean="0"/>
              <a:t>terugknippen</a:t>
            </a:r>
            <a:r>
              <a:rPr lang="nl-NL" dirty="0" smtClean="0"/>
              <a:t> tot op 20 á 30 cm.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0" indent="0"/>
            <a:r>
              <a:rPr lang="nl-NL" dirty="0" smtClean="0"/>
              <a:t>b.	In het 1</a:t>
            </a:r>
            <a:r>
              <a:rPr lang="nl-NL" baseline="30000" dirty="0" smtClean="0"/>
              <a:t>e</a:t>
            </a:r>
            <a:r>
              <a:rPr lang="nl-NL" dirty="0" smtClean="0"/>
              <a:t> seizoen ontstaan 	basisscheuten waarop op het einde 	bloemen zullen ontstaan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45" y="2348880"/>
            <a:ext cx="1440160" cy="166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69160"/>
            <a:ext cx="1658689" cy="184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03745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139136" cy="864096"/>
          </a:xfrm>
        </p:spPr>
        <p:txBody>
          <a:bodyPr>
            <a:normAutofit/>
          </a:bodyPr>
          <a:lstStyle/>
          <a:p>
            <a:r>
              <a:rPr lang="nl-NL" dirty="0" err="1" smtClean="0"/>
              <a:t>Leirozen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7139136" cy="4713387"/>
          </a:xfrm>
        </p:spPr>
        <p:txBody>
          <a:bodyPr/>
          <a:lstStyle/>
          <a:p>
            <a:pPr marL="514350" indent="-514350">
              <a:buAutoNum type="alphaLcPeriod" startAt="3"/>
            </a:pPr>
            <a:r>
              <a:rPr lang="nl-NL" dirty="0" smtClean="0"/>
              <a:t>Na de bloei een aantal sterke scheuten aanhouden en toppen en de rest wegknippen.</a:t>
            </a:r>
          </a:p>
          <a:p>
            <a:pPr marL="514350" indent="-514350">
              <a:buAutoNum type="alphaLcPeriod" startAt="3"/>
            </a:pPr>
            <a:endParaRPr lang="nl-NL" dirty="0"/>
          </a:p>
          <a:p>
            <a:pPr marL="514350" indent="-514350">
              <a:buAutoNum type="alphaLcPeriod" startAt="3"/>
            </a:pPr>
            <a:endParaRPr lang="nl-NL" dirty="0" smtClean="0"/>
          </a:p>
          <a:p>
            <a:pPr marL="514350" indent="-514350">
              <a:buAutoNum type="alphaLcPeriod" startAt="3"/>
            </a:pPr>
            <a:r>
              <a:rPr lang="nl-NL" dirty="0" smtClean="0"/>
              <a:t>In het 2</a:t>
            </a:r>
            <a:r>
              <a:rPr lang="nl-NL" baseline="30000" dirty="0" smtClean="0"/>
              <a:t>e</a:t>
            </a:r>
            <a:r>
              <a:rPr lang="nl-NL" dirty="0" smtClean="0"/>
              <a:t> seizoen ontstaan er zijscheuten aan de aangebonden twijgen (bloei) en er ontstaan nieuwe scheuten.</a:t>
            </a:r>
          </a:p>
          <a:p>
            <a:pPr marL="514350" indent="-514350">
              <a:buAutoNum type="alphaLcPeriod" startAt="3"/>
            </a:pPr>
            <a:endParaRPr lang="nl-NL" dirty="0"/>
          </a:p>
          <a:p>
            <a:pPr marL="514350" indent="-514350">
              <a:buAutoNum type="alphaLcPeriod" startAt="3"/>
            </a:pPr>
            <a:endParaRPr lang="nl-NL" dirty="0" smtClean="0"/>
          </a:p>
          <a:p>
            <a:pPr marL="514350" indent="-514350">
              <a:buAutoNum type="alphaLcPeriod" startAt="3"/>
            </a:pPr>
            <a:endParaRPr lang="nl-NL" dirty="0"/>
          </a:p>
          <a:p>
            <a:pPr marL="514350" indent="-514350">
              <a:buAutoNum type="alphaLcPeriod" startAt="3"/>
            </a:pP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08" y="1916832"/>
            <a:ext cx="154241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6" y="4725143"/>
            <a:ext cx="1728194" cy="202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27054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Leirozen</a:t>
            </a:r>
            <a:r>
              <a:rPr lang="nl-NL" dirty="0" smtClean="0"/>
              <a:t>       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e.	Na de bloei zwakke basisscheuten verwijderen en de zijscheuten langs de hoofdtakken terugsnoeien tot op 2 tot 3 ogen, nieuwe sterke basisscheuten toppen.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2154362" cy="281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03847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Leirozen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f.	In het 3</a:t>
            </a:r>
            <a:r>
              <a:rPr lang="nl-NL" baseline="30000" dirty="0" smtClean="0"/>
              <a:t>e</a:t>
            </a:r>
            <a:r>
              <a:rPr lang="nl-NL" dirty="0" smtClean="0"/>
              <a:t> jaar is de bloei zeer rijk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360028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90752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Leirozen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g. Na de bloei wordt gesnoeid zoals het voorgaande jaar. De oudste takken worden verwijderd.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9375"/>
            <a:ext cx="264993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55790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Botanische 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a,.	Soorten die veel grondscheuten 	maken vormen;</a:t>
            </a:r>
          </a:p>
          <a:p>
            <a:r>
              <a:rPr lang="nl-NL" dirty="0" smtClean="0"/>
              <a:t>		Rosa </a:t>
            </a:r>
            <a:r>
              <a:rPr lang="nl-NL" dirty="0" err="1" smtClean="0"/>
              <a:t>nitida</a:t>
            </a:r>
            <a:r>
              <a:rPr lang="nl-NL" dirty="0" smtClean="0"/>
              <a:t>, R. </a:t>
            </a:r>
            <a:r>
              <a:rPr lang="nl-NL" dirty="0" err="1" smtClean="0"/>
              <a:t>rugosa</a:t>
            </a:r>
            <a:r>
              <a:rPr lang="nl-NL" dirty="0" smtClean="0"/>
              <a:t>, R. </a:t>
            </a:r>
            <a:r>
              <a:rPr lang="nl-NL" dirty="0" err="1" smtClean="0"/>
              <a:t>virginiana</a:t>
            </a:r>
            <a:endParaRPr lang="nl-NL" dirty="0" smtClean="0"/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Sterk dunnen of geheel kort boven de grond afknippen.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Snoeitijdstip:	 winter.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363882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onderhoud</a:t>
            </a:r>
            <a:endParaRPr lang="nl-NL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De gereedschappen altijd droog en schoonmaken na het gebruik.</a:t>
            </a:r>
          </a:p>
          <a:p>
            <a:pPr marL="342900" indent="-342900">
              <a:buFont typeface="Arial" pitchFamily="34" charset="0"/>
              <a:buChar char="•"/>
            </a:pPr>
            <a:endParaRPr lang="nl-NL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Scherp maken voor de volgende keer</a:t>
            </a:r>
          </a:p>
          <a:p>
            <a:pPr marL="342900" indent="-342900">
              <a:buFont typeface="Arial" pitchFamily="34" charset="0"/>
              <a:buChar char="•"/>
            </a:pPr>
            <a:endParaRPr lang="nl-NL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Beetje olie gebruiken om roest te voorkomen.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(een vette lap is al genoeg)</a:t>
            </a:r>
          </a:p>
          <a:p>
            <a:pPr marL="342900" indent="-342900">
              <a:buFont typeface="Arial" pitchFamily="34" charset="0"/>
              <a:buChar char="•"/>
            </a:pPr>
            <a:endParaRPr lang="nl-NL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Opbergen, ophangen met het scherp naar de muur.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97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Botanische 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 startAt="2"/>
            </a:pPr>
            <a:r>
              <a:rPr lang="nl-NL" dirty="0" smtClean="0"/>
              <a:t>Soorten die groeien als gewone struiken.</a:t>
            </a:r>
          </a:p>
          <a:p>
            <a:pPr marL="0" indent="0"/>
            <a:r>
              <a:rPr lang="nl-NL" dirty="0" smtClean="0"/>
              <a:t>	Rosa </a:t>
            </a:r>
            <a:r>
              <a:rPr lang="nl-NL" dirty="0" err="1" smtClean="0"/>
              <a:t>canina</a:t>
            </a:r>
            <a:r>
              <a:rPr lang="nl-NL" dirty="0" smtClean="0"/>
              <a:t>, R. </a:t>
            </a:r>
            <a:r>
              <a:rPr lang="nl-NL" dirty="0" err="1" smtClean="0"/>
              <a:t>glauca</a:t>
            </a:r>
            <a:endParaRPr lang="nl-NL" dirty="0" smtClean="0"/>
          </a:p>
          <a:p>
            <a:pPr marL="0" indent="0"/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	</a:t>
            </a:r>
            <a:r>
              <a:rPr lang="nl-NL" dirty="0" smtClean="0"/>
              <a:t>oudste takken geheel verwijderen</a:t>
            </a:r>
          </a:p>
          <a:p>
            <a:pPr marL="0" indent="0"/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	Snoeitijdstip:	winter</a:t>
            </a:r>
            <a:endParaRPr lang="nl-NL" dirty="0"/>
          </a:p>
          <a:p>
            <a:pPr marL="514350" indent="-514350">
              <a:buAutoNum type="alphaLcPeriod" startAt="2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5100542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4400" b="1" dirty="0" smtClean="0"/>
              <a:t>Stam rozen</a:t>
            </a:r>
            <a:r>
              <a:rPr lang="nl-NL" dirty="0" smtClean="0"/>
              <a:t>: </a:t>
            </a:r>
          </a:p>
          <a:p>
            <a:r>
              <a:rPr lang="nl-NL" dirty="0" smtClean="0"/>
              <a:t> behandelen als struikrozen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sz="4400" b="1" dirty="0" smtClean="0"/>
              <a:t>Treurrozen</a:t>
            </a:r>
            <a:r>
              <a:rPr lang="nl-NL" dirty="0" smtClean="0"/>
              <a:t>: </a:t>
            </a:r>
          </a:p>
          <a:p>
            <a:r>
              <a:rPr lang="nl-NL" dirty="0" smtClean="0"/>
              <a:t>behandelen als </a:t>
            </a:r>
            <a:r>
              <a:rPr lang="nl-NL" dirty="0" err="1" smtClean="0"/>
              <a:t>leirozen</a:t>
            </a:r>
            <a:r>
              <a:rPr lang="nl-NL" dirty="0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413403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Heide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Geregeld snoeien, de planten niet te oud laten worden.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Snoeitijdstip: half maart, half april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Winterbloeiers na de bloei.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Niet te kort op het oude hout </a:t>
            </a:r>
            <a:r>
              <a:rPr lang="nl-NL" sz="2000" dirty="0" smtClean="0"/>
              <a:t>(idem als lavendel)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02140204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Klim en leiplanten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7139136" cy="4569371"/>
          </a:xfrm>
        </p:spPr>
        <p:txBody>
          <a:bodyPr>
            <a:normAutofit lnSpcReduction="10000"/>
          </a:bodyPr>
          <a:lstStyle/>
          <a:p>
            <a:r>
              <a:rPr lang="nl-NL" sz="4400" b="1" dirty="0" smtClean="0"/>
              <a:t>Clematis</a:t>
            </a:r>
          </a:p>
          <a:p>
            <a:r>
              <a:rPr lang="nl-NL" dirty="0" smtClean="0"/>
              <a:t>Grootbloemige hybriden die in de voorzomer bloeien:</a:t>
            </a:r>
          </a:p>
          <a:p>
            <a:r>
              <a:rPr lang="nl-NL" dirty="0" smtClean="0"/>
              <a:t>C. ‘Nelly </a:t>
            </a:r>
            <a:r>
              <a:rPr lang="nl-NL" dirty="0" err="1" smtClean="0"/>
              <a:t>Moser</a:t>
            </a:r>
            <a:r>
              <a:rPr lang="nl-NL" dirty="0" smtClean="0"/>
              <a:t>’, C. ‘Madame </a:t>
            </a:r>
            <a:r>
              <a:rPr lang="nl-NL" dirty="0" err="1" smtClean="0"/>
              <a:t>le</a:t>
            </a:r>
            <a:r>
              <a:rPr lang="nl-NL" dirty="0" smtClean="0"/>
              <a:t> </a:t>
            </a:r>
            <a:r>
              <a:rPr lang="nl-NL" dirty="0" err="1" smtClean="0"/>
              <a:t>Coeltre</a:t>
            </a:r>
            <a:r>
              <a:rPr lang="nl-NL" dirty="0" smtClean="0"/>
              <a:t>’,  </a:t>
            </a:r>
          </a:p>
          <a:p>
            <a:r>
              <a:rPr lang="nl-NL" dirty="0" smtClean="0"/>
              <a:t>C. ‘The President’.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Zij bloeien op het oude hout.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 direct na de bloei.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87598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Clematis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7139136" cy="5256584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Grootbloemige hybriden die in de zomer bloeien:</a:t>
            </a:r>
          </a:p>
          <a:p>
            <a:r>
              <a:rPr lang="nl-NL" dirty="0" smtClean="0"/>
              <a:t>C. ‘</a:t>
            </a:r>
            <a:r>
              <a:rPr lang="nl-NL" dirty="0" err="1" smtClean="0"/>
              <a:t>Ville</a:t>
            </a:r>
            <a:r>
              <a:rPr lang="nl-NL" dirty="0" smtClean="0"/>
              <a:t> de Lyon’, C. ‘</a:t>
            </a:r>
            <a:r>
              <a:rPr lang="nl-NL" dirty="0" err="1" smtClean="0"/>
              <a:t>Jackmanii</a:t>
            </a:r>
            <a:r>
              <a:rPr lang="nl-NL" dirty="0" smtClean="0"/>
              <a:t>’, </a:t>
            </a:r>
          </a:p>
          <a:p>
            <a:r>
              <a:rPr lang="nl-NL" dirty="0" smtClean="0"/>
              <a:t>C. ‘</a:t>
            </a:r>
            <a:r>
              <a:rPr lang="nl-NL" dirty="0" err="1" smtClean="0"/>
              <a:t>Hagley</a:t>
            </a:r>
            <a:r>
              <a:rPr lang="nl-NL" dirty="0" smtClean="0"/>
              <a:t> </a:t>
            </a:r>
            <a:r>
              <a:rPr lang="nl-NL" dirty="0" err="1" smtClean="0"/>
              <a:t>Hybrid</a:t>
            </a:r>
            <a:r>
              <a:rPr lang="nl-NL" dirty="0" smtClean="0"/>
              <a:t>’, C. ‘</a:t>
            </a:r>
            <a:r>
              <a:rPr lang="nl-NL" dirty="0" err="1" smtClean="0"/>
              <a:t>Comtesse</a:t>
            </a:r>
            <a:r>
              <a:rPr lang="nl-NL" dirty="0" smtClean="0"/>
              <a:t> de Bouchard’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Bloeien op de jonge scheuten.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Snoeien eind februari, half maart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Kunnen elk jaar tot op 40 á 60 cm boven de grond worden terug gesnoeid.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362915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Clematis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Kleinbloemige</a:t>
            </a:r>
            <a:r>
              <a:rPr lang="nl-NL" dirty="0" smtClean="0"/>
              <a:t> soorten die in het voorjaar bloeien.</a:t>
            </a:r>
          </a:p>
          <a:p>
            <a:endParaRPr lang="nl-NL" dirty="0"/>
          </a:p>
          <a:p>
            <a:r>
              <a:rPr lang="nl-NL" dirty="0" smtClean="0"/>
              <a:t>C. </a:t>
            </a:r>
            <a:r>
              <a:rPr lang="nl-NL" dirty="0" err="1" smtClean="0"/>
              <a:t>montana</a:t>
            </a:r>
            <a:r>
              <a:rPr lang="nl-NL" dirty="0" smtClean="0"/>
              <a:t>,  C. alpina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Indien nodig snoeien na de bloei.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365747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Clematis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Kleinbloemige</a:t>
            </a:r>
            <a:r>
              <a:rPr lang="nl-NL" dirty="0" smtClean="0"/>
              <a:t> soorten die in de zomer bloeien.</a:t>
            </a:r>
          </a:p>
          <a:p>
            <a:endParaRPr lang="nl-NL" dirty="0"/>
          </a:p>
          <a:p>
            <a:r>
              <a:rPr lang="nl-NL" dirty="0" smtClean="0"/>
              <a:t>C. </a:t>
            </a:r>
            <a:r>
              <a:rPr lang="nl-NL" dirty="0" err="1"/>
              <a:t>t</a:t>
            </a:r>
            <a:r>
              <a:rPr lang="nl-NL" dirty="0" err="1" smtClean="0"/>
              <a:t>angutica</a:t>
            </a:r>
            <a:r>
              <a:rPr lang="nl-NL" dirty="0" smtClean="0"/>
              <a:t>,  C. orientalis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Indien nodig half maart, half april terugsnoeien tot op het hout van vorig jaar.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206307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Functies van 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•  als </a:t>
            </a:r>
            <a:r>
              <a:rPr lang="nl-NL" dirty="0"/>
              <a:t>afscheiding van de tuin.</a:t>
            </a:r>
          </a:p>
          <a:p>
            <a:r>
              <a:rPr lang="nl-NL" dirty="0"/>
              <a:t> </a:t>
            </a:r>
            <a:r>
              <a:rPr lang="nl-NL" dirty="0" smtClean="0"/>
              <a:t>•  als </a:t>
            </a:r>
            <a:r>
              <a:rPr lang="nl-NL" dirty="0"/>
              <a:t>windscherm.</a:t>
            </a:r>
          </a:p>
          <a:p>
            <a:r>
              <a:rPr lang="nl-NL" dirty="0"/>
              <a:t> </a:t>
            </a:r>
            <a:r>
              <a:rPr lang="nl-NL" dirty="0" smtClean="0"/>
              <a:t>•  om </a:t>
            </a:r>
            <a:r>
              <a:rPr lang="nl-NL" dirty="0"/>
              <a:t>iets aan het zicht te onttrekken.</a:t>
            </a:r>
          </a:p>
          <a:p>
            <a:r>
              <a:rPr lang="nl-NL" dirty="0"/>
              <a:t> </a:t>
            </a:r>
            <a:r>
              <a:rPr lang="nl-NL" dirty="0" smtClean="0"/>
              <a:t>•  voor </a:t>
            </a:r>
            <a:r>
              <a:rPr lang="nl-NL" dirty="0"/>
              <a:t>het maken van plantvakken.</a:t>
            </a:r>
          </a:p>
          <a:p>
            <a:r>
              <a:rPr lang="nl-NL" dirty="0"/>
              <a:t> </a:t>
            </a:r>
            <a:r>
              <a:rPr lang="nl-NL" dirty="0" smtClean="0"/>
              <a:t>•  als </a:t>
            </a:r>
            <a:r>
              <a:rPr lang="nl-NL" dirty="0"/>
              <a:t>groene achtergrond voor borders.</a:t>
            </a:r>
          </a:p>
          <a:p>
            <a:r>
              <a:rPr lang="nl-NL" dirty="0"/>
              <a:t> </a:t>
            </a:r>
            <a:r>
              <a:rPr lang="nl-NL" dirty="0" smtClean="0"/>
              <a:t>•  voor </a:t>
            </a:r>
            <a:r>
              <a:rPr lang="nl-NL" dirty="0"/>
              <a:t>het maken van tuinkamers.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737310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00808"/>
            <a:ext cx="7139136" cy="442535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Strakke hagen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Losgroeiende</a:t>
            </a:r>
            <a:r>
              <a:rPr lang="nl-NL" dirty="0" smtClean="0"/>
              <a:t> hagen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Begroeid hekwerk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Bladverliezende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Groenblijvende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349150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Strakke 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			Beuk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Carpinus</a:t>
            </a:r>
            <a:r>
              <a:rPr lang="nl-NL" dirty="0" smtClean="0"/>
              <a:t> </a:t>
            </a:r>
            <a:r>
              <a:rPr lang="nl-NL" dirty="0" err="1" smtClean="0"/>
              <a:t>betulus</a:t>
            </a:r>
            <a:r>
              <a:rPr lang="nl-NL" dirty="0" smtClean="0"/>
              <a:t>		haagbeuk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Taxus </a:t>
            </a:r>
            <a:r>
              <a:rPr lang="nl-NL" dirty="0" err="1" smtClean="0"/>
              <a:t>baccata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Prunus </a:t>
            </a:r>
            <a:r>
              <a:rPr lang="nl-NL" dirty="0" err="1"/>
              <a:t>laurocerasus</a:t>
            </a:r>
            <a:r>
              <a:rPr lang="nl-NL" dirty="0"/>
              <a:t>	</a:t>
            </a:r>
            <a:r>
              <a:rPr lang="nl-NL" dirty="0" smtClean="0"/>
              <a:t>	laurier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Buxus				palm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Thuja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Chamaecyparis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Ligustrum</a:t>
            </a:r>
            <a:r>
              <a:rPr lang="nl-NL" dirty="0" smtClean="0"/>
              <a:t>			liguster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90436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67544" y="332656"/>
            <a:ext cx="7776864" cy="587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1595" marR="572770" indent="-685800">
              <a:lnSpc>
                <a:spcPct val="115000"/>
              </a:lnSpc>
              <a:spcBef>
                <a:spcPts val="370"/>
              </a:spcBef>
              <a:spcAft>
                <a:spcPts val="0"/>
              </a:spcAft>
              <a:tabLst>
                <a:tab pos="1320800" algn="l"/>
              </a:tabLst>
            </a:pPr>
            <a:r>
              <a:rPr lang="en-US" sz="2400" b="1" dirty="0" err="1" smtClean="0">
                <a:effectLst/>
                <a:latin typeface="Arial"/>
                <a:ea typeface="Arial"/>
                <a:cs typeface="Times New Roman"/>
              </a:rPr>
              <a:t>Vraag</a:t>
            </a:r>
            <a:r>
              <a:rPr lang="en-US" sz="2400" b="1" dirty="0" smtClean="0">
                <a:effectLst/>
                <a:latin typeface="Arial"/>
                <a:ea typeface="Arial"/>
                <a:cs typeface="Times New Roman"/>
              </a:rPr>
              <a:t>: 	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Zet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bij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de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zinnen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hieronder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steeds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cirkel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om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het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goede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antwoord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  <a:p>
            <a:pPr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400" dirty="0">
                <a:ea typeface="Calibri"/>
                <a:cs typeface="Times New Roman"/>
              </a:rPr>
              <a:t> </a:t>
            </a:r>
            <a:endParaRPr lang="nl-NL" sz="2400" dirty="0">
              <a:ea typeface="Calibri"/>
              <a:cs typeface="Times New Roman"/>
            </a:endParaRPr>
          </a:p>
          <a:p>
            <a:pPr marL="1544320" marR="579755" indent="-212725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a. </a:t>
            </a:r>
            <a:r>
              <a:rPr lang="en-US" sz="2400" spc="13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Als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je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haag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snoeit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met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zachte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twijgen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,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neem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je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heggenschaar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met</a:t>
            </a:r>
            <a:r>
              <a:rPr lang="en-US" sz="2400" spc="-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rechte</a:t>
            </a:r>
            <a:r>
              <a:rPr lang="en-US" sz="2400" i="1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spc="-10" dirty="0" err="1" smtClean="0">
                <a:effectLst/>
                <a:latin typeface="Arial"/>
                <a:ea typeface="Arial"/>
                <a:cs typeface="Times New Roman"/>
              </a:rPr>
              <a:t>m</a:t>
            </a:r>
            <a:r>
              <a:rPr lang="en-US" sz="2400" i="1" spc="5" dirty="0" err="1" smtClean="0">
                <a:effectLst/>
                <a:latin typeface="Arial"/>
                <a:ea typeface="Arial"/>
                <a:cs typeface="Times New Roman"/>
              </a:rPr>
              <a:t>e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ssen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/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gegol</a:t>
            </a:r>
            <a:r>
              <a:rPr lang="en-US" sz="2400" i="1" spc="10" dirty="0" err="1" smtClean="0">
                <a:effectLst/>
                <a:latin typeface="Arial"/>
                <a:ea typeface="Arial"/>
                <a:cs typeface="Times New Roman"/>
              </a:rPr>
              <a:t>f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de</a:t>
            </a:r>
            <a:r>
              <a:rPr lang="en-US" sz="2400" i="1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spc="-10" dirty="0" err="1" smtClean="0">
                <a:effectLst/>
                <a:latin typeface="Arial"/>
                <a:ea typeface="Arial"/>
                <a:cs typeface="Times New Roman"/>
              </a:rPr>
              <a:t>m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esse</a:t>
            </a:r>
            <a:r>
              <a:rPr lang="en-US" sz="2400" i="1" spc="5" dirty="0" err="1" smtClean="0">
                <a:effectLst/>
                <a:latin typeface="Arial"/>
                <a:ea typeface="Arial"/>
                <a:cs typeface="Times New Roman"/>
              </a:rPr>
              <a:t>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  <a:p>
            <a:pPr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400" dirty="0">
                <a:ea typeface="Calibri"/>
                <a:cs typeface="Times New Roman"/>
              </a:rPr>
              <a:t> </a:t>
            </a:r>
            <a:endParaRPr lang="nl-NL" sz="2400" dirty="0">
              <a:ea typeface="Calibri"/>
              <a:cs typeface="Times New Roman"/>
            </a:endParaRPr>
          </a:p>
          <a:p>
            <a:pPr marL="1331595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b. </a:t>
            </a:r>
            <a:r>
              <a:rPr lang="en-US" sz="2400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Voor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tak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van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drie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centimeter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dik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neem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je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endParaRPr lang="nl-NL" sz="2400" dirty="0">
              <a:ea typeface="Calibri"/>
              <a:cs typeface="Times New Roman"/>
            </a:endParaRPr>
          </a:p>
          <a:p>
            <a:pPr marL="1544320">
              <a:lnSpc>
                <a:spcPct val="115000"/>
              </a:lnSpc>
              <a:spcAft>
                <a:spcPts val="0"/>
              </a:spcAft>
            </a:pP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snoeischaar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/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takkenschaa</a:t>
            </a:r>
            <a:r>
              <a:rPr lang="en-US" sz="2400" i="1" spc="5" dirty="0" err="1" smtClean="0">
                <a:effectLst/>
                <a:latin typeface="Arial"/>
                <a:ea typeface="Arial"/>
                <a:cs typeface="Times New Roman"/>
              </a:rPr>
              <a:t>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  <a:p>
            <a:pPr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400" dirty="0">
                <a:ea typeface="Calibri"/>
                <a:cs typeface="Times New Roman"/>
              </a:rPr>
              <a:t> </a:t>
            </a:r>
            <a:endParaRPr lang="nl-NL" sz="2400" dirty="0">
              <a:ea typeface="Calibri"/>
              <a:cs typeface="Times New Roman"/>
            </a:endParaRPr>
          </a:p>
          <a:p>
            <a:pPr marL="1331595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c.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elektrische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heggenschaar</a:t>
            </a:r>
            <a:r>
              <a:rPr lang="en-US" sz="2400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is</a:t>
            </a:r>
            <a:r>
              <a:rPr lang="en-US" sz="2400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handig</a:t>
            </a:r>
            <a:r>
              <a:rPr lang="en-US" sz="2400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voor</a:t>
            </a:r>
            <a:endParaRPr lang="nl-NL" sz="2400" dirty="0">
              <a:ea typeface="Calibri"/>
              <a:cs typeface="Times New Roman"/>
            </a:endParaRPr>
          </a:p>
          <a:p>
            <a:pPr marL="1508760">
              <a:lnSpc>
                <a:spcPct val="115000"/>
              </a:lnSpc>
              <a:spcAft>
                <a:spcPts val="0"/>
              </a:spcAft>
            </a:pP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korte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heggen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/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lange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hegge</a:t>
            </a:r>
            <a:r>
              <a:rPr lang="en-US" sz="2400" i="1" spc="10" dirty="0" err="1" smtClean="0">
                <a:effectLst/>
                <a:latin typeface="Arial"/>
                <a:ea typeface="Arial"/>
                <a:cs typeface="Times New Roman"/>
              </a:rPr>
              <a:t>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  <a:p>
            <a:pPr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400" dirty="0">
                <a:ea typeface="Calibri"/>
                <a:cs typeface="Times New Roman"/>
              </a:rPr>
              <a:t> </a:t>
            </a:r>
            <a:endParaRPr lang="nl-NL" sz="2400" dirty="0">
              <a:ea typeface="Calibri"/>
              <a:cs typeface="Times New Roman"/>
            </a:endParaRPr>
          </a:p>
          <a:p>
            <a:pPr marL="1331595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d.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ander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woord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voor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heg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is</a:t>
            </a:r>
            <a:r>
              <a:rPr lang="en-US" sz="2400" spc="-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haag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/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hees</a:t>
            </a:r>
            <a:r>
              <a:rPr lang="en-US" sz="2400" i="1" spc="10" dirty="0" err="1" smtClean="0">
                <a:effectLst/>
                <a:latin typeface="Arial"/>
                <a:ea typeface="Arial"/>
                <a:cs typeface="Times New Roman"/>
              </a:rPr>
              <a:t>t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e</a:t>
            </a:r>
            <a:r>
              <a:rPr lang="en-US" sz="2400" i="1" spc="5" dirty="0" err="1" smtClean="0">
                <a:effectLst/>
                <a:latin typeface="Arial"/>
                <a:ea typeface="Arial"/>
                <a:cs typeface="Times New Roman"/>
              </a:rPr>
              <a:t>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31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Losgroeiende</a:t>
            </a:r>
            <a:r>
              <a:rPr lang="nl-NL" dirty="0" smtClean="0"/>
              <a:t> 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Lavandula</a:t>
            </a:r>
            <a:r>
              <a:rPr lang="nl-NL" dirty="0" smtClean="0"/>
              <a:t>		lavendel</a:t>
            </a:r>
          </a:p>
          <a:p>
            <a:r>
              <a:rPr lang="nl-NL" dirty="0" err="1" smtClean="0"/>
              <a:t>Potentilla</a:t>
            </a:r>
            <a:r>
              <a:rPr lang="nl-NL" dirty="0" smtClean="0"/>
              <a:t>		ganzerik</a:t>
            </a:r>
          </a:p>
          <a:p>
            <a:r>
              <a:rPr lang="nl-NL" dirty="0" smtClean="0"/>
              <a:t>Prunus </a:t>
            </a:r>
            <a:r>
              <a:rPr lang="nl-NL" dirty="0" err="1" smtClean="0"/>
              <a:t>laurocerasus</a:t>
            </a:r>
            <a:r>
              <a:rPr lang="nl-NL" dirty="0" smtClean="0"/>
              <a:t>	laurier</a:t>
            </a:r>
          </a:p>
          <a:p>
            <a:r>
              <a:rPr lang="nl-NL" dirty="0" err="1" smtClean="0"/>
              <a:t>Lonicera</a:t>
            </a:r>
            <a:r>
              <a:rPr lang="nl-NL" dirty="0" smtClean="0"/>
              <a:t> </a:t>
            </a:r>
            <a:r>
              <a:rPr lang="nl-NL" dirty="0" err="1" smtClean="0"/>
              <a:t>nitida</a:t>
            </a:r>
            <a:endParaRPr lang="nl-NL" dirty="0" smtClean="0"/>
          </a:p>
          <a:p>
            <a:endParaRPr lang="nl-NL" dirty="0"/>
          </a:p>
          <a:p>
            <a:r>
              <a:rPr lang="nl-NL" sz="4400" b="1" dirty="0" smtClean="0"/>
              <a:t>Begroeid hekwerk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Hedera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795188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Tijdstip in het jaar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Strakke hagen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Als er veel schot op zit. Meestal in juni.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 2</a:t>
            </a:r>
            <a:r>
              <a:rPr lang="nl-NL" baseline="30000" dirty="0" smtClean="0"/>
              <a:t>e</a:t>
            </a:r>
            <a:r>
              <a:rPr lang="nl-NL" dirty="0" smtClean="0"/>
              <a:t> knipbeurt is dan weer in augustus, september.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Bij meer dan 2 knipbeurten naargelang er veel schot op zit.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Na september, oktober is meestal niet nodig.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573045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Tijdstip voor losse 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Afhankelijk van de soort haag.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Bloeiende hagen zoals </a:t>
            </a:r>
            <a:r>
              <a:rPr lang="nl-NL" dirty="0" err="1" smtClean="0"/>
              <a:t>Potentilla</a:t>
            </a:r>
            <a:r>
              <a:rPr lang="nl-NL" dirty="0" smtClean="0"/>
              <a:t> en </a:t>
            </a:r>
            <a:r>
              <a:rPr lang="nl-NL" dirty="0" err="1" smtClean="0"/>
              <a:t>Lavandula</a:t>
            </a:r>
            <a:r>
              <a:rPr lang="nl-NL" dirty="0" smtClean="0"/>
              <a:t> knippen zoals de heesters worden gesnoeid.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Denk aan de bloeitijd.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Denk aan het doel van de haag.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288885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Snoeifrquentie</a:t>
            </a:r>
            <a:r>
              <a:rPr lang="nl-NL" dirty="0" smtClean="0"/>
              <a:t> per jaar.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Beuk 			2x </a:t>
            </a:r>
          </a:p>
          <a:p>
            <a:r>
              <a:rPr lang="nl-NL" dirty="0" smtClean="0"/>
              <a:t>Haagbeuk 		2x</a:t>
            </a:r>
          </a:p>
          <a:p>
            <a:r>
              <a:rPr lang="nl-NL" dirty="0" smtClean="0"/>
              <a:t>Coniferen		2x</a:t>
            </a:r>
          </a:p>
          <a:p>
            <a:r>
              <a:rPr lang="nl-NL" dirty="0" smtClean="0"/>
              <a:t>Liguster		3 á 4</a:t>
            </a:r>
          </a:p>
          <a:p>
            <a:r>
              <a:rPr lang="nl-NL" dirty="0" smtClean="0"/>
              <a:t>Buxus 		3 á 4</a:t>
            </a:r>
          </a:p>
          <a:p>
            <a:r>
              <a:rPr lang="nl-NL" dirty="0" err="1" smtClean="0"/>
              <a:t>Zuurbes</a:t>
            </a:r>
            <a:r>
              <a:rPr lang="nl-NL" dirty="0" smtClean="0"/>
              <a:t>		2 á 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5699371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Vormen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7139136" cy="4569371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92005"/>
            <a:ext cx="7044655" cy="87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1"/>
            <a:ext cx="3085624" cy="246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87" y="2945171"/>
            <a:ext cx="378042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04124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haagvormen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0"/>
            <a:ext cx="46767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24944"/>
            <a:ext cx="22860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1884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Haagvormen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28800"/>
            <a:ext cx="7139136" cy="4497363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Bij het knippen goed opletten op de vorm.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Onder breed, boven smal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smtClean="0"/>
              <a:t>trapezium </a:t>
            </a:r>
            <a:r>
              <a:rPr lang="nl-NL" dirty="0" smtClean="0"/>
              <a:t>vormig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pPr marL="0" indent="0"/>
            <a:r>
              <a:rPr lang="nl-NL" dirty="0" smtClean="0"/>
              <a:t>	Zeer belangrijk </a:t>
            </a:r>
            <a:r>
              <a:rPr lang="nl-NL" dirty="0" err="1" smtClean="0"/>
              <a:t>ivm</a:t>
            </a:r>
            <a:r>
              <a:rPr lang="nl-NL" dirty="0" smtClean="0"/>
              <a:t>. de lichtinval.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/>
              <a:t>	</a:t>
            </a:r>
            <a:r>
              <a:rPr lang="nl-NL" dirty="0" smtClean="0"/>
              <a:t>			</a:t>
            </a:r>
          </a:p>
          <a:p>
            <a:r>
              <a:rPr lang="nl-NL" dirty="0"/>
              <a:t>	</a:t>
            </a:r>
            <a:endParaRPr lang="nl-NL" dirty="0" smtClean="0"/>
          </a:p>
          <a:p>
            <a:r>
              <a:rPr lang="nl-NL" dirty="0"/>
              <a:t>	</a:t>
            </a:r>
            <a:r>
              <a:rPr lang="nl-NL" dirty="0" smtClean="0"/>
              <a:t>                            </a:t>
            </a:r>
          </a:p>
          <a:p>
            <a:r>
              <a:rPr lang="nl-NL" dirty="0" smtClean="0"/>
              <a:t>	</a:t>
            </a:r>
            <a:r>
              <a:rPr lang="nl-NL" dirty="0"/>
              <a:t> </a:t>
            </a:r>
            <a:r>
              <a:rPr lang="nl-NL" dirty="0" smtClean="0"/>
              <a:t>  goed		Matig		</a:t>
            </a:r>
            <a:r>
              <a:rPr lang="nl-NL" dirty="0"/>
              <a:t> </a:t>
            </a:r>
            <a:r>
              <a:rPr lang="nl-NL" dirty="0" smtClean="0"/>
              <a:t>        slecht</a:t>
            </a:r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75" y="3717032"/>
            <a:ext cx="2017150" cy="190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736690"/>
            <a:ext cx="1669910" cy="188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736689"/>
            <a:ext cx="2395990" cy="188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08236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Fruit.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Zwarte bes;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05706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Hoe heb je nu het gereedschap opgeborgen?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Hoe netjes is het?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Is het allemaal goed opgehangen?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Is het allemaal scherp?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Is het allemaal elke dag schoon gemaakt?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Wat zou je anders willen zien in de gereedschap berging?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5727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Sierwaarde van heesters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err="1">
                <a:latin typeface="Arial"/>
                <a:ea typeface="Arial"/>
                <a:cs typeface="Times New Roman"/>
              </a:rPr>
              <a:t>mooie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bloemen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hebben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dirty="0">
                <a:latin typeface="Wingdings"/>
                <a:ea typeface="Wingdings"/>
                <a:cs typeface="Wingdings"/>
              </a:rPr>
              <a:t>§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dirty="0" err="1" smtClean="0">
                <a:latin typeface="Arial"/>
                <a:ea typeface="Arial"/>
                <a:cs typeface="Times New Roman"/>
              </a:rPr>
              <a:t>mooie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bes</a:t>
            </a:r>
            <a:r>
              <a:rPr lang="en-US" spc="5" dirty="0" err="1">
                <a:latin typeface="Arial"/>
                <a:ea typeface="Arial"/>
                <a:cs typeface="Times New Roman"/>
              </a:rPr>
              <a:t>s</a:t>
            </a:r>
            <a:r>
              <a:rPr lang="en-US" dirty="0" err="1">
                <a:latin typeface="Arial"/>
                <a:ea typeface="Arial"/>
                <a:cs typeface="Times New Roman"/>
              </a:rPr>
              <a:t>en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dragen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dirty="0">
                <a:latin typeface="Wingdings"/>
                <a:ea typeface="Wingdings"/>
                <a:cs typeface="Wingdings"/>
              </a:rPr>
              <a:t>§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dirty="0" err="1" smtClean="0">
                <a:latin typeface="Arial"/>
                <a:ea typeface="Arial"/>
                <a:cs typeface="Times New Roman"/>
              </a:rPr>
              <a:t>mooie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bladeren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hebben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dirty="0" smtClean="0">
                <a:latin typeface="Wingdings"/>
                <a:ea typeface="Wingdings"/>
                <a:cs typeface="Wingdings"/>
              </a:rPr>
              <a:t>§		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err="1">
                <a:latin typeface="Arial"/>
                <a:ea typeface="Arial"/>
                <a:cs typeface="Times New Roman"/>
              </a:rPr>
              <a:t>mooie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twijgen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hebben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dirty="0" smtClean="0">
                <a:latin typeface="Wingdings"/>
                <a:ea typeface="Wingdings"/>
                <a:cs typeface="Wingdings"/>
              </a:rPr>
              <a:t>§		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err="1">
                <a:latin typeface="Arial"/>
                <a:ea typeface="Arial"/>
                <a:cs typeface="Times New Roman"/>
              </a:rPr>
              <a:t>een</a:t>
            </a:r>
            <a:r>
              <a:rPr lang="en-US" spc="5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mooie</a:t>
            </a:r>
            <a:r>
              <a:rPr lang="en-US" spc="5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vorm</a:t>
            </a:r>
            <a:r>
              <a:rPr lang="en-US" spc="5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hebben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5228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a1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c204fd9-28d1-4b23-87e5-4d5424a0d918">INTRA-323-181</_dlc_DocId>
    <_dlc_DocIdUrl xmlns="8c204fd9-28d1-4b23-87e5-4d5424a0d918">
      <Url>https://sp.aoc-oost.nl/sites/intranet/projecten/wv_groene_ruimte/_layouts/DocIdRedir.aspx?ID=INTRA-323-181</Url>
      <Description>INTRA-323-181</Description>
    </_dlc_DocIdUrl>
    <IconOverlay xmlns="http://schemas.microsoft.com/sharepoint/v4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0B8E01BAE8C9B8449E1301EFCD6E2CF0" ma:contentTypeVersion="1" ma:contentTypeDescription="Een nieuw document maken." ma:contentTypeScope="" ma:versionID="c96d55dbe0afcd106acb89130b300ea7">
  <xsd:schema xmlns:xsd="http://www.w3.org/2001/XMLSchema" xmlns:xs="http://www.w3.org/2001/XMLSchema" xmlns:p="http://schemas.microsoft.com/office/2006/metadata/properties" xmlns:ns2="8c204fd9-28d1-4b23-87e5-4d5424a0d918" xmlns:ns3="http://schemas.microsoft.com/sharepoint/v4" targetNamespace="http://schemas.microsoft.com/office/2006/metadata/properties" ma:root="true" ma:fieldsID="01ee938aac587e9a0cf89c4c2b71b77b" ns2:_="" ns3:_="">
    <xsd:import namespace="8c204fd9-28d1-4b23-87e5-4d5424a0d91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04fd9-28d1-4b23-87e5-4d5424a0d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BCA8CD-72A7-40A8-8063-F569471CBDA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46D892A-4364-426E-A049-2144B6CFE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3B96FE-CA70-4C0A-8B4B-6A8E5D89CC13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8c204fd9-28d1-4b23-87e5-4d5424a0d918"/>
    <ds:schemaRef ds:uri="http://schemas.microsoft.com/sharepoint/v4"/>
    <ds:schemaRef ds:uri="http://purl.org/dc/terms/"/>
    <ds:schemaRef ds:uri="http://www.w3.org/XML/1998/namespace"/>
    <ds:schemaRef ds:uri="http://schemas.microsoft.com/office/2006/documentManagement/types"/>
  </ds:schemaRefs>
</ds:datastoreItem>
</file>

<file path=customXml/itemProps4.xml><?xml version="1.0" encoding="utf-8"?>
<ds:datastoreItem xmlns:ds="http://schemas.openxmlformats.org/officeDocument/2006/customXml" ds:itemID="{E75B1491-D970-4032-82C2-56D4C02FED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204fd9-28d1-4b23-87e5-4d5424a0d91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1379</Words>
  <Application>Microsoft Office PowerPoint</Application>
  <PresentationFormat>Diavoorstelling (4:3)</PresentationFormat>
  <Paragraphs>454</Paragraphs>
  <Slides>77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77</vt:i4>
      </vt:variant>
    </vt:vector>
  </HeadingPairs>
  <TitlesOfParts>
    <vt:vector size="78" baseType="lpstr">
      <vt:lpstr>Thema1</vt:lpstr>
      <vt:lpstr>Onderhouden houtachtige beplantingen.</vt:lpstr>
      <vt:lpstr>Functie van de beplanting</vt:lpstr>
      <vt:lpstr>snoeiregels</vt:lpstr>
      <vt:lpstr>gereedschappen</vt:lpstr>
      <vt:lpstr>takkenschaar</vt:lpstr>
      <vt:lpstr>onderhoud</vt:lpstr>
      <vt:lpstr>PowerPoint-presentatie</vt:lpstr>
      <vt:lpstr>Hoe heb je nu het gereedschap opgeborgen?</vt:lpstr>
      <vt:lpstr>Sierwaarde van heesters</vt:lpstr>
      <vt:lpstr>Hoe ga je snoeien</vt:lpstr>
      <vt:lpstr>Verschillende sierheesters</vt:lpstr>
      <vt:lpstr>Scheuten en twijgen</vt:lpstr>
      <vt:lpstr>scheutbloeiers</vt:lpstr>
      <vt:lpstr>scheutbloeiers</vt:lpstr>
      <vt:lpstr>PowerPoint-presentatie</vt:lpstr>
      <vt:lpstr>Twijgbloeiers</vt:lpstr>
      <vt:lpstr>twijgbloeiers</vt:lpstr>
      <vt:lpstr>takbloeiers</vt:lpstr>
      <vt:lpstr>takbloeiers</vt:lpstr>
      <vt:lpstr>PowerPoint-presentatie</vt:lpstr>
      <vt:lpstr>verjonginssnoei</vt:lpstr>
      <vt:lpstr>Verjongings snoei.</vt:lpstr>
      <vt:lpstr>bosplantsoen</vt:lpstr>
      <vt:lpstr>Bladheesters </vt:lpstr>
      <vt:lpstr>Heesters met mooie vorm</vt:lpstr>
      <vt:lpstr>Doorgaande heesters</vt:lpstr>
      <vt:lpstr>verjonginsheesters</vt:lpstr>
      <vt:lpstr>Vraag:</vt:lpstr>
      <vt:lpstr>Vraag:</vt:lpstr>
      <vt:lpstr>Vraag;</vt:lpstr>
      <vt:lpstr>Boomgrootte</vt:lpstr>
      <vt:lpstr>PowerPoint-presentatie</vt:lpstr>
      <vt:lpstr>Zuiger concurrent voor spil</vt:lpstr>
      <vt:lpstr>Snoeiregels bomen.</vt:lpstr>
      <vt:lpstr>Snoeiregels vervolg.</vt:lpstr>
      <vt:lpstr>Heesters</vt:lpstr>
      <vt:lpstr>Vervolg;</vt:lpstr>
      <vt:lpstr>1.  Scheutbloeiers</vt:lpstr>
      <vt:lpstr>PowerPoint-presentatie</vt:lpstr>
      <vt:lpstr>PowerPoint-presentatie</vt:lpstr>
      <vt:lpstr>2.  Heesters met  bloemknoppen langs de  twijgen.</vt:lpstr>
      <vt:lpstr>3. Heesters met zuivere  bloemknoppen die  geplaatst zijn op  kortloten( sporen)  aan de één jaar oudere  twijgen</vt:lpstr>
      <vt:lpstr>4. Heesters met zuivere  bloemknoppen aan  het einde van de twijg.</vt:lpstr>
      <vt:lpstr>5. Heesters met gemengde  knoppen langs de twijg</vt:lpstr>
      <vt:lpstr>6. Heesters waarbij de  bloemen aan kortloten  zijn geplaatst.</vt:lpstr>
      <vt:lpstr>7. Heesters met opvallende  vruchten </vt:lpstr>
      <vt:lpstr>8.  Heesters die langzaam  groeien en weinig  overtollig hout maken </vt:lpstr>
      <vt:lpstr>9. Bladhoudende heesters </vt:lpstr>
      <vt:lpstr>Rozen </vt:lpstr>
      <vt:lpstr>Struikrozen</vt:lpstr>
      <vt:lpstr>PowerPoint-presentatie</vt:lpstr>
      <vt:lpstr>Struikrozen</vt:lpstr>
      <vt:lpstr>Miniatuur of dwergrozen. </vt:lpstr>
      <vt:lpstr>Leirozen </vt:lpstr>
      <vt:lpstr>Leirozen</vt:lpstr>
      <vt:lpstr>Leirozen        </vt:lpstr>
      <vt:lpstr>Leirozen</vt:lpstr>
      <vt:lpstr>Leirozen</vt:lpstr>
      <vt:lpstr>Botanische rozen</vt:lpstr>
      <vt:lpstr>Botanische rozen</vt:lpstr>
      <vt:lpstr>PowerPoint-presentatie</vt:lpstr>
      <vt:lpstr>Heide</vt:lpstr>
      <vt:lpstr>Klim en leiplanten</vt:lpstr>
      <vt:lpstr>Clematis</vt:lpstr>
      <vt:lpstr>Clematis</vt:lpstr>
      <vt:lpstr>Clematis</vt:lpstr>
      <vt:lpstr>Functies van hagen</vt:lpstr>
      <vt:lpstr>Hagen</vt:lpstr>
      <vt:lpstr>Strakke hagen</vt:lpstr>
      <vt:lpstr>Losgroeiende hagen</vt:lpstr>
      <vt:lpstr>Tijdstip in het jaar</vt:lpstr>
      <vt:lpstr>Tijdstip voor losse hagen</vt:lpstr>
      <vt:lpstr>Snoeifrquentie per jaar.</vt:lpstr>
      <vt:lpstr>Vormen</vt:lpstr>
      <vt:lpstr>haagvormen</vt:lpstr>
      <vt:lpstr>Haagvormen</vt:lpstr>
      <vt:lpstr>Fruit.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Onderhouden houtachtige beplantingen.</dc:title>
  <dc:creator>Harrie Wesselink</dc:creator>
  <cp:lastModifiedBy>Wim Bloemberg</cp:lastModifiedBy>
  <cp:revision>38</cp:revision>
  <dcterms:created xsi:type="dcterms:W3CDTF">2012-10-30T12:48:56Z</dcterms:created>
  <dcterms:modified xsi:type="dcterms:W3CDTF">2015-09-15T07:19:49Z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da73a6f0-c368-46a7-af95-857381c180d3</vt:lpwstr>
  </property>
  <property fmtid="{D5CDD505-2E9C-101B-9397-08002B2CF9AE}" pid="3" name="ContentTypeId">
    <vt:lpwstr>0x0101000B8E01BAE8C9B8449E1301EFCD6E2CF0</vt:lpwstr>
  </property>
</Properties>
</file>